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7" r:id="rId3"/>
    <p:sldId id="259" r:id="rId4"/>
    <p:sldId id="270" r:id="rId5"/>
    <p:sldId id="260" r:id="rId6"/>
    <p:sldId id="282" r:id="rId7"/>
    <p:sldId id="283" r:id="rId8"/>
    <p:sldId id="284" r:id="rId9"/>
    <p:sldId id="285" r:id="rId10"/>
    <p:sldId id="288" r:id="rId11"/>
    <p:sldId id="289" r:id="rId12"/>
    <p:sldId id="290"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 Yuchen Lin" initials="BYL" lastIdx="1" clrIdx="0">
    <p:extLst>
      <p:ext uri="{19B8F6BF-5375-455C-9EA6-DF929625EA0E}">
        <p15:presenceInfo xmlns:p15="http://schemas.microsoft.com/office/powerpoint/2012/main" userId="cd5cf71b072afc6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44520" autoAdjust="0"/>
  </p:normalViewPr>
  <p:slideViewPr>
    <p:cSldViewPr snapToGrid="0">
      <p:cViewPr varScale="1">
        <p:scale>
          <a:sx n="70" d="100"/>
          <a:sy n="70" d="100"/>
        </p:scale>
        <p:origin x="3756" y="72"/>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195218D-9A72-446D-8310-5399C353D9F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110366-8D14-4142-9E52-990700EC25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A72242-37A4-49BB-BF0E-DDD693E48DEE}" type="datetimeFigureOut">
              <a:rPr lang="en-US" smtClean="0"/>
              <a:t>5/11/2021</a:t>
            </a:fld>
            <a:endParaRPr lang="en-US"/>
          </a:p>
        </p:txBody>
      </p:sp>
      <p:sp>
        <p:nvSpPr>
          <p:cNvPr id="4" name="Footer Placeholder 3">
            <a:extLst>
              <a:ext uri="{FF2B5EF4-FFF2-40B4-BE49-F238E27FC236}">
                <a16:creationId xmlns:a16="http://schemas.microsoft.com/office/drawing/2014/main" id="{00C410C8-2647-4AF6-9540-9346C87F38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C9845CC-D1D6-4CC1-A8AF-38102FD807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1A5C30-69E4-48F9-8FB3-5A8413B67456}" type="slidenum">
              <a:rPr lang="en-US" smtClean="0"/>
              <a:t>‹#›</a:t>
            </a:fld>
            <a:endParaRPr lang="en-US"/>
          </a:p>
        </p:txBody>
      </p:sp>
    </p:spTree>
    <p:extLst>
      <p:ext uri="{BB962C8B-B14F-4D97-AF65-F5344CB8AC3E}">
        <p14:creationId xmlns:p14="http://schemas.microsoft.com/office/powerpoint/2010/main" val="38368030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5FB41C-6C75-45B4-953D-E2CFFA74C6CF}" type="datetimeFigureOut">
              <a:rPr lang="en-US" smtClean="0"/>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24DF6-62FA-4B7F-B3D2-5F9BAEA54CBC}" type="slidenum">
              <a:rPr lang="en-US" smtClean="0"/>
              <a:t>‹#›</a:t>
            </a:fld>
            <a:endParaRPr lang="en-US"/>
          </a:p>
        </p:txBody>
      </p:sp>
    </p:spTree>
    <p:extLst>
      <p:ext uri="{BB962C8B-B14F-4D97-AF65-F5344CB8AC3E}">
        <p14:creationId xmlns:p14="http://schemas.microsoft.com/office/powerpoint/2010/main" val="3327841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a:t>Hi everyone, my name is Yuchen and I am very happy to present our work, </a:t>
            </a:r>
            <a:r>
              <a:rPr lang="en-US" altLang="zh-CN" b="1" baseline="0" dirty="0"/>
              <a:t>differentiable open-ended commonsense reasoning.</a:t>
            </a:r>
          </a:p>
          <a:p>
            <a:endParaRPr lang="en-US" altLang="zh-CN" b="1" baseline="0" dirty="0"/>
          </a:p>
          <a:p>
            <a:r>
              <a:rPr lang="en-US" altLang="zh-CN" b="1" baseline="0" dirty="0"/>
              <a:t>This is a joint work by google research and USC. I was a summer intern at Google and I am now a </a:t>
            </a:r>
            <a:r>
              <a:rPr lang="en-US" altLang="zh-CN" b="1" baseline="0" dirty="0" err="1"/>
              <a:t>phd</a:t>
            </a:r>
            <a:r>
              <a:rPr lang="en-US" altLang="zh-CN" b="1" baseline="0" dirty="0"/>
              <a:t> candidate at USC.</a:t>
            </a:r>
          </a:p>
          <a:p>
            <a:endParaRPr lang="en-US" altLang="zh-CN" b="1" baseline="0" dirty="0"/>
          </a:p>
          <a:p>
            <a:r>
              <a:rPr lang="en-US" altLang="zh-CN" baseline="0" dirty="0"/>
              <a:t> </a:t>
            </a:r>
            <a:endParaRPr lang="en-US" baseline="0" dirty="0"/>
          </a:p>
        </p:txBody>
      </p:sp>
      <p:sp>
        <p:nvSpPr>
          <p:cNvPr id="4" name="Slide Number Placeholder 3"/>
          <p:cNvSpPr>
            <a:spLocks noGrp="1"/>
          </p:cNvSpPr>
          <p:nvPr>
            <p:ph type="sldNum" sz="quarter" idx="5"/>
          </p:nvPr>
        </p:nvSpPr>
        <p:spPr/>
        <p:txBody>
          <a:bodyPr/>
          <a:lstStyle/>
          <a:p>
            <a:fld id="{90C24DF6-62FA-4B7F-B3D2-5F9BAEA54CBC}" type="slidenum">
              <a:rPr lang="en-US" smtClean="0"/>
              <a:t>1</a:t>
            </a:fld>
            <a:endParaRPr lang="en-US"/>
          </a:p>
        </p:txBody>
      </p:sp>
    </p:spTree>
    <p:extLst>
      <p:ext uri="{BB962C8B-B14F-4D97-AF65-F5344CB8AC3E}">
        <p14:creationId xmlns:p14="http://schemas.microsoft.com/office/powerpoint/2010/main" val="20937012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To evaluate different methods,</a:t>
            </a:r>
          </a:p>
          <a:p>
            <a:r>
              <a:rPr lang="en-US" dirty="0"/>
              <a:t>we reformatted three existing multiple-choice QA datasets, and also collected additional acceptable answers for each test example (resulting 7 answer concepts per question on average).</a:t>
            </a:r>
          </a:p>
          <a:p>
            <a:endParaRPr lang="en-US" dirty="0"/>
          </a:p>
          <a:p>
            <a:r>
              <a:rPr lang="en-US" dirty="0"/>
              <a:t>The metric we used here are hit acc @ k and ret Acc @ k.  One focuses on the precision and the other emphasize the recalling ability. </a:t>
            </a:r>
          </a:p>
        </p:txBody>
      </p:sp>
      <p:sp>
        <p:nvSpPr>
          <p:cNvPr id="4" name="Slide Number Placeholder 3"/>
          <p:cNvSpPr>
            <a:spLocks noGrp="1"/>
          </p:cNvSpPr>
          <p:nvPr>
            <p:ph type="sldNum" sz="quarter" idx="5"/>
          </p:nvPr>
        </p:nvSpPr>
        <p:spPr/>
        <p:txBody>
          <a:bodyPr/>
          <a:lstStyle/>
          <a:p>
            <a:fld id="{90C24DF6-62FA-4B7F-B3D2-5F9BAEA54CBC}" type="slidenum">
              <a:rPr lang="en-US" smtClean="0"/>
              <a:t>10</a:t>
            </a:fld>
            <a:endParaRPr lang="en-US"/>
          </a:p>
        </p:txBody>
      </p:sp>
    </p:spTree>
    <p:extLst>
      <p:ext uri="{BB962C8B-B14F-4D97-AF65-F5344CB8AC3E}">
        <p14:creationId xmlns:p14="http://schemas.microsoft.com/office/powerpoint/2010/main" val="281098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we only report the hit accuracy at different K and please find more results in our paper.</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 is the </a:t>
            </a:r>
            <a:r>
              <a:rPr lang="en-US" altLang="zh-CN" dirty="0" err="1"/>
              <a:t>hit@k</a:t>
            </a:r>
            <a:r>
              <a:rPr lang="en-US" altLang="zh-CN" dirty="0"/>
              <a:t> accuracy results when K=50 of the four methods with and without concept-reranking.</a:t>
            </a:r>
          </a:p>
          <a:p>
            <a:endParaRPr lang="en-US" altLang="zh-CN" dirty="0"/>
          </a:p>
          <a:p>
            <a:r>
              <a:rPr lang="en-US" altLang="zh-CN" dirty="0"/>
              <a:t>our DrFact has a significant improvement over the other methods</a:t>
            </a:r>
          </a:p>
          <a:p>
            <a:endParaRPr lang="en-US" altLang="zh-CN" dirty="0"/>
          </a:p>
          <a:p>
            <a:r>
              <a:rPr lang="en-US" altLang="zh-CN" dirty="0"/>
              <a:t>We can see here the curves for different K and the gap is becoming larger when K increases. </a:t>
            </a:r>
          </a:p>
        </p:txBody>
      </p:sp>
      <p:sp>
        <p:nvSpPr>
          <p:cNvPr id="4" name="Slide Number Placeholder 3"/>
          <p:cNvSpPr>
            <a:spLocks noGrp="1"/>
          </p:cNvSpPr>
          <p:nvPr>
            <p:ph type="sldNum" sz="quarter" idx="5"/>
          </p:nvPr>
        </p:nvSpPr>
        <p:spPr/>
        <p:txBody>
          <a:bodyPr/>
          <a:lstStyle/>
          <a:p>
            <a:fld id="{90C24DF6-62FA-4B7F-B3D2-5F9BAEA54CBC}" type="slidenum">
              <a:rPr lang="en-US" smtClean="0"/>
              <a:t>11</a:t>
            </a:fld>
            <a:endParaRPr lang="en-US"/>
          </a:p>
        </p:txBody>
      </p:sp>
    </p:spTree>
    <p:extLst>
      <p:ext uri="{BB962C8B-B14F-4D97-AF65-F5344CB8AC3E}">
        <p14:creationId xmlns:p14="http://schemas.microsoft.com/office/powerpoint/2010/main" val="3846034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report the efficiency and ablation studies here, showing the efficiency and effectiveness of our method.</a:t>
            </a:r>
          </a:p>
          <a:p>
            <a:endParaRPr lang="en-US" dirty="0"/>
          </a:p>
          <a:p>
            <a:r>
              <a:rPr lang="en-US" dirty="0"/>
              <a:t>On the right-hand side, we can see a case study for comparing the results by DPR and DrFact. </a:t>
            </a:r>
          </a:p>
          <a:p>
            <a:endParaRPr lang="en-US" dirty="0"/>
          </a:p>
          <a:p>
            <a:r>
              <a:rPr lang="en-US" dirty="0"/>
              <a:t>Our DrFact can better understand the question by multi-hop reasoning</a:t>
            </a:r>
            <a:r>
              <a:rPr lang="en-US" altLang="zh-CN" dirty="0"/>
              <a:t> thanks to the dense-sparse retrieval.</a:t>
            </a:r>
          </a:p>
          <a:p>
            <a:endParaRPr lang="en-US" dirty="0"/>
          </a:p>
          <a:p>
            <a:r>
              <a:rPr lang="en-US" dirty="0"/>
              <a:t>But the DPR method is misled by the noisy results caused by reporting bias. </a:t>
            </a:r>
          </a:p>
        </p:txBody>
      </p:sp>
      <p:sp>
        <p:nvSpPr>
          <p:cNvPr id="4" name="Slide Number Placeholder 3"/>
          <p:cNvSpPr>
            <a:spLocks noGrp="1"/>
          </p:cNvSpPr>
          <p:nvPr>
            <p:ph type="sldNum" sz="quarter" idx="5"/>
          </p:nvPr>
        </p:nvSpPr>
        <p:spPr/>
        <p:txBody>
          <a:bodyPr/>
          <a:lstStyle/>
          <a:p>
            <a:fld id="{90C24DF6-62FA-4B7F-B3D2-5F9BAEA54CBC}" type="slidenum">
              <a:rPr lang="en-US" smtClean="0"/>
              <a:t>12</a:t>
            </a:fld>
            <a:endParaRPr lang="en-US"/>
          </a:p>
        </p:txBody>
      </p:sp>
    </p:spTree>
    <p:extLst>
      <p:ext uri="{BB962C8B-B14F-4D97-AF65-F5344CB8AC3E}">
        <p14:creationId xmlns:p14="http://schemas.microsoft.com/office/powerpoint/2010/main" val="2494581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C24DF6-62FA-4B7F-B3D2-5F9BAEA54CBC}" type="slidenum">
              <a:rPr lang="en-US" smtClean="0"/>
              <a:t>13</a:t>
            </a:fld>
            <a:endParaRPr lang="en-US"/>
          </a:p>
        </p:txBody>
      </p:sp>
    </p:spTree>
    <p:extLst>
      <p:ext uri="{BB962C8B-B14F-4D97-AF65-F5344CB8AC3E}">
        <p14:creationId xmlns:p14="http://schemas.microsoft.com/office/powerpoint/2010/main" val="130638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work, we study commonsense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a human-like ability to use common knowledge </a:t>
            </a:r>
            <a:r>
              <a:rPr lang="en-US" altLang="en-US" sz="1200" dirty="0">
                <a:ea typeface="Avenir Book" charset="0"/>
                <a:cs typeface="Avenir Book" charset="0"/>
                <a:sym typeface="Avenir Book" charset="0"/>
              </a:rPr>
              <a:t>that is </a:t>
            </a:r>
            <a:r>
              <a:rPr lang="en-US" altLang="en-US" sz="1200" b="1" dirty="0">
                <a:ea typeface="Avenir Book" charset="0"/>
                <a:cs typeface="Avenir Book" charset="0"/>
                <a:sym typeface="Avenir Book" charset="0"/>
              </a:rPr>
              <a:t>shared </a:t>
            </a:r>
            <a:r>
              <a:rPr lang="en-US" altLang="zh-CN" sz="1200" dirty="0">
                <a:ea typeface="Avenir Book" charset="0"/>
                <a:cs typeface="Avenir Book" charset="0"/>
                <a:sym typeface="Avenir Book" charset="0"/>
              </a:rPr>
              <a:t>by</a:t>
            </a:r>
            <a:r>
              <a:rPr lang="en-US" altLang="en-US" sz="1200" dirty="0">
                <a:ea typeface="Avenir Book" charset="0"/>
                <a:cs typeface="Avenir Book" charset="0"/>
                <a:sym typeface="Avenir Book" charset="0"/>
              </a:rPr>
              <a:t> </a:t>
            </a:r>
            <a:r>
              <a:rPr lang="en-US" altLang="en-US" sz="1200" dirty="0">
                <a:ea typeface="Avenir Heavy" charset="0"/>
                <a:cs typeface="Avenir Heavy" charset="0"/>
                <a:sym typeface="Avenir Heavy" charset="0"/>
              </a:rPr>
              <a:t>most of the</a:t>
            </a:r>
            <a:r>
              <a:rPr lang="en-US" altLang="en-US" sz="1200" dirty="0">
                <a:ea typeface="Avenir Book" charset="0"/>
                <a:cs typeface="Avenir Book" charset="0"/>
                <a:sym typeface="Avenir Book" charset="0"/>
              </a:rPr>
              <a:t> people in the world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Avenir Book" charset="0"/>
                <a:cs typeface="Avenir Book" charset="0"/>
                <a:sym typeface="Avenir Book" charset="0"/>
              </a:rPr>
              <a:t>to reason and make decisions in everyday life.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ea typeface="Avenir Book" charset="0"/>
              <a:cs typeface="Avenir Book" charset="0"/>
              <a:sym typeface="Avenir Boo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Avenir Book" charset="0"/>
                <a:cs typeface="Avenir Book" charset="0"/>
                <a:sym typeface="Avenir Book" charset="0"/>
              </a:rPr>
              <a:t>Most of the prior works have focused on learning models with common sense to solve multiple-choice question answering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Avenir Book" charset="0"/>
                <a:cs typeface="Avenir Book" charset="0"/>
                <a:sym typeface="Avenir Book" charset="0"/>
              </a:rPr>
              <a:t>such as CommonsenseQA and Social IQA.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ea typeface="Avenir Book" charset="0"/>
              <a:cs typeface="Avenir Book" charset="0"/>
              <a:sym typeface="Avenir Book"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ea typeface="Avenir Book" charset="0"/>
              <a:cs typeface="Avenir Book" charset="0"/>
              <a:sym typeface="Avenir Book" charset="0"/>
            </a:endParaRPr>
          </a:p>
        </p:txBody>
      </p:sp>
      <p:sp>
        <p:nvSpPr>
          <p:cNvPr id="4" name="Slide Number Placeholder 3"/>
          <p:cNvSpPr>
            <a:spLocks noGrp="1"/>
          </p:cNvSpPr>
          <p:nvPr>
            <p:ph type="sldNum" sz="quarter" idx="5"/>
          </p:nvPr>
        </p:nvSpPr>
        <p:spPr/>
        <p:txBody>
          <a:bodyPr/>
          <a:lstStyle/>
          <a:p>
            <a:fld id="{90C24DF6-62FA-4B7F-B3D2-5F9BAEA54CBC}" type="slidenum">
              <a:rPr lang="en-US" smtClean="0"/>
              <a:t>2</a:t>
            </a:fld>
            <a:endParaRPr lang="en-US"/>
          </a:p>
        </p:txBody>
      </p:sp>
    </p:spTree>
    <p:extLst>
      <p:ext uri="{BB962C8B-B14F-4D97-AF65-F5344CB8AC3E}">
        <p14:creationId xmlns:p14="http://schemas.microsoft.com/office/powerpoint/2010/main" val="118314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are multiple-choice QA useful in realistic applications? </a:t>
            </a:r>
          </a:p>
          <a:p>
            <a:endParaRPr lang="en-US" dirty="0"/>
          </a:p>
          <a:p>
            <a:r>
              <a:rPr lang="en-US" dirty="0"/>
              <a:t>When we develop smart search engines, dialogue systems, and robots, </a:t>
            </a:r>
          </a:p>
          <a:p>
            <a:r>
              <a:rPr lang="en-US" dirty="0"/>
              <a:t>real use cases usually do not provide any answer candidates for commonsense knowledge.</a:t>
            </a:r>
          </a:p>
          <a:p>
            <a:endParaRPr lang="en-US" dirty="0"/>
          </a:p>
          <a:p>
            <a:r>
              <a:rPr lang="en-US" dirty="0"/>
              <a:t>To make Common Sense as a Service for practical AI applications,</a:t>
            </a:r>
            <a:r>
              <a:rPr lang="zh-CN" altLang="en-US" dirty="0"/>
              <a:t> </a:t>
            </a:r>
            <a:r>
              <a:rPr lang="en-US" altLang="zh-CN" dirty="0"/>
              <a:t>we</a:t>
            </a:r>
            <a:r>
              <a:rPr lang="zh-CN" altLang="en-US" dirty="0"/>
              <a:t> </a:t>
            </a:r>
            <a:r>
              <a:rPr lang="en-US" altLang="zh-CN" dirty="0"/>
              <a:t>would like to go a step forward.</a:t>
            </a:r>
            <a:r>
              <a:rPr lang="en-US" dirty="0"/>
              <a:t> </a:t>
            </a:r>
          </a:p>
          <a:p>
            <a:endParaRPr lang="en-US" dirty="0"/>
          </a:p>
        </p:txBody>
      </p:sp>
      <p:sp>
        <p:nvSpPr>
          <p:cNvPr id="4" name="Slide Number Placeholder 3"/>
          <p:cNvSpPr>
            <a:spLocks noGrp="1"/>
          </p:cNvSpPr>
          <p:nvPr>
            <p:ph type="sldNum" sz="quarter" idx="5"/>
          </p:nvPr>
        </p:nvSpPr>
        <p:spPr/>
        <p:txBody>
          <a:bodyPr/>
          <a:lstStyle/>
          <a:p>
            <a:fld id="{90C24DF6-62FA-4B7F-B3D2-5F9BAEA54CBC}" type="slidenum">
              <a:rPr lang="en-US" smtClean="0"/>
              <a:t>3</a:t>
            </a:fld>
            <a:endParaRPr lang="en-US"/>
          </a:p>
        </p:txBody>
      </p:sp>
    </p:spTree>
    <p:extLst>
      <p:ext uri="{BB962C8B-B14F-4D97-AF65-F5344CB8AC3E}">
        <p14:creationId xmlns:p14="http://schemas.microsoft.com/office/powerpoint/2010/main" val="401995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propose to Open-Ended CSR.</a:t>
            </a:r>
          </a:p>
          <a:p>
            <a:endParaRPr lang="en-US" dirty="0"/>
          </a:p>
          <a:p>
            <a:r>
              <a:rPr lang="en-US" dirty="0"/>
              <a:t>For example, given a question like “what can help alleviate global warming?”, the conventional formulation would consider input as a set of pre-defined choices like these. The job of models is thus to find the most plausible one as the answer.</a:t>
            </a:r>
          </a:p>
          <a:p>
            <a:endParaRPr lang="en-US" dirty="0"/>
          </a:p>
          <a:p>
            <a:r>
              <a:rPr lang="en-US" dirty="0"/>
              <a:t>On the contrary, we proposed Open-Ended CSR, which only uses the question itself as the input. And the output will be a ranked list of concepts as the answers to the input question.</a:t>
            </a:r>
          </a:p>
          <a:p>
            <a:endParaRPr lang="en-US" dirty="0"/>
          </a:p>
          <a:p>
            <a:r>
              <a:rPr lang="en-US" dirty="0"/>
              <a:t>This is possible if we have a large text corpus of commonsense facts which contains facts such as  1. and 2. </a:t>
            </a:r>
          </a:p>
          <a:p>
            <a:endParaRPr lang="en-US" dirty="0"/>
          </a:p>
          <a:p>
            <a:r>
              <a:rPr lang="en-US" dirty="0"/>
              <a:t>Because these two facts together can tell us “tree” is an acceptable answer to the question, and we believe other useful combinations of facts can arrive at other correct answers. </a:t>
            </a:r>
          </a:p>
          <a:p>
            <a:endParaRPr lang="en-US" dirty="0"/>
          </a:p>
          <a:p>
            <a:r>
              <a:rPr lang="en-US" b="1" dirty="0"/>
              <a:t>Therefore, our focus in this paper is how we can teach machines to reason in such a way to answer open-ended commonsense questions!</a:t>
            </a:r>
          </a:p>
        </p:txBody>
      </p:sp>
      <p:sp>
        <p:nvSpPr>
          <p:cNvPr id="4" name="Slide Number Placeholder 3"/>
          <p:cNvSpPr>
            <a:spLocks noGrp="1"/>
          </p:cNvSpPr>
          <p:nvPr>
            <p:ph type="sldNum" sz="quarter" idx="5"/>
          </p:nvPr>
        </p:nvSpPr>
        <p:spPr/>
        <p:txBody>
          <a:bodyPr/>
          <a:lstStyle/>
          <a:p>
            <a:fld id="{90C24DF6-62FA-4B7F-B3D2-5F9BAEA54CBC}" type="slidenum">
              <a:rPr lang="en-US" smtClean="0"/>
              <a:t>4</a:t>
            </a:fld>
            <a:endParaRPr lang="en-US"/>
          </a:p>
        </p:txBody>
      </p:sp>
    </p:spTree>
    <p:extLst>
      <p:ext uri="{BB962C8B-B14F-4D97-AF65-F5344CB8AC3E}">
        <p14:creationId xmlns:p14="http://schemas.microsoft.com/office/powerpoint/2010/main" val="1127040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why OpenCSR is particularly challenging. </a:t>
            </a:r>
          </a:p>
          <a:p>
            <a:endParaRPr lang="en-US" dirty="0"/>
          </a:p>
          <a:p>
            <a:r>
              <a:rPr lang="en-US" dirty="0"/>
              <a:t>The first reason is that commonsense questions usually imply latent multi-hop structures (versus factoid questions). </a:t>
            </a:r>
          </a:p>
          <a:p>
            <a:endParaRPr lang="en-US" dirty="0"/>
          </a:p>
          <a:p>
            <a:r>
              <a:rPr lang="en-US" dirty="0"/>
              <a:t>For example, a multi-hop, factoid question from HotpotQA might ask </a:t>
            </a:r>
            <a:r>
              <a:rPr lang="en-US" sz="4000" kern="1200" dirty="0">
                <a:solidFill>
                  <a:schemeClr val="tx1"/>
                </a:solidFill>
                <a:latin typeface="Nyala" panose="02000504070300020003" pitchFamily="2" charset="0"/>
                <a:ea typeface="+mn-ea"/>
                <a:cs typeface="+mn-cs"/>
              </a:rPr>
              <a:t>“Who voices the dog in the TV show Family Guy ?</a:t>
            </a:r>
            <a:r>
              <a:rPr lang="zh-CN" altLang="en-US" sz="4000" kern="1200" dirty="0">
                <a:solidFill>
                  <a:schemeClr val="tx1"/>
                </a:solidFill>
                <a:latin typeface="Nyala" panose="02000504070300020003" pitchFamily="2" charset="0"/>
                <a:ea typeface="+mn-ea"/>
                <a:cs typeface="+mn-cs"/>
              </a:rPr>
              <a:t>“</a:t>
            </a:r>
            <a:r>
              <a:rPr lang="en-US" altLang="zh-CN" sz="4000" kern="1200" dirty="0">
                <a:solidFill>
                  <a:schemeClr val="tx1"/>
                </a:solidFill>
                <a:latin typeface="Nyala" panose="02000504070300020003" pitchFamily="2" charset="0"/>
                <a:ea typeface="+mn-ea"/>
                <a:cs typeface="+mn-cs"/>
              </a:rPr>
              <a:t>, which models can easily reason about by decomposing it to q1 and q2 here. This is due to the clear and explicit hints in the question itself. </a:t>
            </a:r>
          </a:p>
          <a:p>
            <a:endParaRPr lang="en-US" sz="4000" kern="1200" dirty="0">
              <a:solidFill>
                <a:schemeClr val="tx1"/>
              </a:solidFill>
              <a:latin typeface="Nyala" panose="02000504070300020003" pitchFamily="2" charset="0"/>
              <a:ea typeface="+mn-ea"/>
              <a:cs typeface="+mn-cs"/>
            </a:endParaRPr>
          </a:p>
          <a:p>
            <a:r>
              <a:rPr lang="en-US" sz="4000" kern="1200" dirty="0">
                <a:solidFill>
                  <a:schemeClr val="tx1"/>
                </a:solidFill>
                <a:latin typeface="Nyala" panose="02000504070300020003" pitchFamily="2" charset="0"/>
                <a:ea typeface="+mn-ea"/>
                <a:cs typeface="+mn-cs"/>
              </a:rPr>
              <a:t>However, for the commonsense question that “what can help alleviate global warming”, the decomposition is more latent and implicit:  we need to know what contributes to global warming and then what removes that. </a:t>
            </a:r>
            <a:r>
              <a:rPr lang="en-US" altLang="zh-CN" sz="4000" kern="1200" dirty="0">
                <a:solidFill>
                  <a:schemeClr val="tx1"/>
                </a:solidFill>
                <a:latin typeface="Nyala" panose="02000504070300020003" pitchFamily="2" charset="0"/>
                <a:ea typeface="+mn-ea"/>
                <a:cs typeface="+mn-cs"/>
              </a:rPr>
              <a:t>this is more implicit End it is harder to infer that from the question itself. </a:t>
            </a:r>
            <a:endParaRPr lang="en-US" sz="4000" kern="1200" dirty="0">
              <a:solidFill>
                <a:schemeClr val="tx1"/>
              </a:solidFill>
              <a:latin typeface="Nyala" panose="02000504070300020003" pitchFamily="2" charset="0"/>
              <a:ea typeface="+mn-ea"/>
              <a:cs typeface="+mn-cs"/>
            </a:endParaRPr>
          </a:p>
          <a:p>
            <a:endParaRPr lang="en-US" sz="4000" kern="1200" dirty="0">
              <a:solidFill>
                <a:schemeClr val="tx1"/>
              </a:solidFill>
              <a:latin typeface="Nyala" panose="02000504070300020003" pitchFamily="2" charset="0"/>
              <a:ea typeface="+mn-ea"/>
              <a:cs typeface="+mn-cs"/>
            </a:endParaRPr>
          </a:p>
          <a:p>
            <a:r>
              <a:rPr lang="en-US" sz="4000" kern="1200" dirty="0">
                <a:solidFill>
                  <a:schemeClr val="tx1"/>
                </a:solidFill>
                <a:latin typeface="Nyala" panose="02000504070300020003" pitchFamily="2" charset="0"/>
                <a:ea typeface="+mn-ea"/>
                <a:cs typeface="+mn-cs"/>
              </a:rPr>
              <a:t>Apart from this, there are two other challenges such as very large search space (versus multiple</a:t>
            </a:r>
            <a:r>
              <a:rPr lang="en-US" altLang="zh-CN" sz="4000" kern="1200" dirty="0">
                <a:solidFill>
                  <a:schemeClr val="tx1"/>
                </a:solidFill>
                <a:latin typeface="Nyala" panose="02000504070300020003" pitchFamily="2" charset="0"/>
                <a:ea typeface="+mn-ea"/>
                <a:cs typeface="+mn-cs"/>
              </a:rPr>
              <a:t>-choice setting) and much denser entity links (versus named entities).</a:t>
            </a:r>
            <a:endParaRPr lang="en-US" sz="4000" kern="1200" dirty="0">
              <a:solidFill>
                <a:schemeClr val="tx1"/>
              </a:solidFill>
              <a:latin typeface="Nyala" panose="02000504070300020003" pitchFamily="2" charset="0"/>
              <a:ea typeface="+mn-ea"/>
              <a:cs typeface="+mn-cs"/>
            </a:endParaRPr>
          </a:p>
        </p:txBody>
      </p:sp>
      <p:sp>
        <p:nvSpPr>
          <p:cNvPr id="4" name="Slide Number Placeholder 3"/>
          <p:cNvSpPr>
            <a:spLocks noGrp="1"/>
          </p:cNvSpPr>
          <p:nvPr>
            <p:ph type="sldNum" sz="quarter" idx="5"/>
          </p:nvPr>
        </p:nvSpPr>
        <p:spPr/>
        <p:txBody>
          <a:bodyPr/>
          <a:lstStyle/>
          <a:p>
            <a:fld id="{90C24DF6-62FA-4B7F-B3D2-5F9BAEA54CBC}" type="slidenum">
              <a:rPr lang="en-US" smtClean="0"/>
              <a:t>5</a:t>
            </a:fld>
            <a:endParaRPr lang="en-US"/>
          </a:p>
        </p:txBody>
      </p:sp>
    </p:spTree>
    <p:extLst>
      <p:ext uri="{BB962C8B-B14F-4D97-AF65-F5344CB8AC3E}">
        <p14:creationId xmlns:p14="http://schemas.microsoft.com/office/powerpoint/2010/main" val="3492604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above challenges, we propose a fact-based formulation of the multi-hop </a:t>
            </a:r>
            <a:r>
              <a:rPr lang="en-US" altLang="zh-CN" dirty="0"/>
              <a:t>commonsense </a:t>
            </a:r>
            <a:r>
              <a:rPr lang="en-US" dirty="0"/>
              <a:t>reasoning </a:t>
            </a:r>
            <a:r>
              <a:rPr lang="en-US" altLang="zh-CN" dirty="0"/>
              <a:t>problem</a:t>
            </a:r>
            <a:r>
              <a:rPr lang="en-US" dirty="0"/>
              <a:t>. And the name of our model is DrFact. </a:t>
            </a:r>
          </a:p>
          <a:p>
            <a:endParaRPr lang="en-US" dirty="0"/>
          </a:p>
          <a:p>
            <a:r>
              <a:rPr lang="en-US" dirty="0"/>
              <a:t>I am going to first introduce some mathematical notations and then present our approach.</a:t>
            </a:r>
          </a:p>
          <a:p>
            <a:endParaRPr lang="en-US" dirty="0"/>
          </a:p>
          <a:p>
            <a:r>
              <a:rPr lang="en-US" dirty="0"/>
              <a:t>We assume that we have a knowledge corpus consisting of commonsense facts, where each fact </a:t>
            </a:r>
            <a:r>
              <a:rPr lang="en-US" dirty="0" err="1"/>
              <a:t>f_i</a:t>
            </a:r>
            <a:r>
              <a:rPr lang="en-US" dirty="0"/>
              <a:t> is a sentence of generic commonsense knowledge. </a:t>
            </a:r>
          </a:p>
          <a:p>
            <a:endParaRPr lang="en-US" dirty="0"/>
          </a:p>
          <a:p>
            <a:r>
              <a:rPr lang="en-US" dirty="0"/>
              <a:t>There are some concrete examples on the right-hand side.  You can f1 mentions three concepts. Cd </a:t>
            </a:r>
            <a:r>
              <a:rPr lang="en-US" dirty="0" err="1"/>
              <a:t>gw</a:t>
            </a:r>
            <a:r>
              <a:rPr lang="en-US" dirty="0"/>
              <a:t>, gg,  Similarly, we have f2 and f3 here. Each concept here is a node and each fact instead is a hyper-edge that connects multiple nodes.  Therefore, we can view the knowledge corpus as a hypergraph.</a:t>
            </a:r>
          </a:p>
          <a:p>
            <a:endParaRPr lang="en-US" dirty="0"/>
          </a:p>
          <a:p>
            <a:r>
              <a:rPr lang="en-US" dirty="0"/>
              <a:t>To encode and index the whole knowledge corpus with such a hypergraph formulation, we use three pre-computed matrixes. </a:t>
            </a:r>
          </a:p>
          <a:p>
            <a:endParaRPr lang="en-US" dirty="0"/>
          </a:p>
          <a:p>
            <a:r>
              <a:rPr lang="en-US" dirty="0"/>
              <a:t>First, we compute a Dense Matrix of Fact embeddings, using BERT in a bi-encoder model similar to the recent DPR.</a:t>
            </a:r>
          </a:p>
          <a:p>
            <a:endParaRPr lang="en-US" dirty="0"/>
          </a:p>
          <a:p>
            <a:r>
              <a:rPr lang="en-US" dirty="0"/>
              <a:t>Then, the concept-to-fact links are encoded as a sparse matrix, so we can easily know what concepts are mentioned by a fact. </a:t>
            </a:r>
          </a:p>
          <a:p>
            <a:endParaRPr lang="en-US" dirty="0"/>
          </a:p>
          <a:p>
            <a:r>
              <a:rPr lang="en-US" altLang="zh-CN" dirty="0"/>
              <a:t>Finally, we build a fact-to-fact sparse matrix here to encode the links between facts that share common concepts.</a:t>
            </a:r>
            <a:endParaRPr lang="en-US" dirty="0"/>
          </a:p>
          <a:p>
            <a:endParaRPr lang="en-US" dirty="0"/>
          </a:p>
          <a:p>
            <a:r>
              <a:rPr lang="en-US" dirty="0"/>
              <a:t>Note that we use a sparse vector to represent a </a:t>
            </a:r>
            <a:r>
              <a:rPr lang="en-US" b="1" dirty="0"/>
              <a:t>weighted set  of facts</a:t>
            </a:r>
            <a:r>
              <a:rPr lang="en-US" dirty="0"/>
              <a:t>, where each element is a scalar between 0 and 1 to represent the weight of a fact. </a:t>
            </a:r>
          </a:p>
          <a:p>
            <a:endParaRPr lang="en-US" dirty="0"/>
          </a:p>
        </p:txBody>
      </p:sp>
      <p:sp>
        <p:nvSpPr>
          <p:cNvPr id="4" name="Slide Number Placeholder 3"/>
          <p:cNvSpPr>
            <a:spLocks noGrp="1"/>
          </p:cNvSpPr>
          <p:nvPr>
            <p:ph type="sldNum" sz="quarter" idx="5"/>
          </p:nvPr>
        </p:nvSpPr>
        <p:spPr/>
        <p:txBody>
          <a:bodyPr/>
          <a:lstStyle/>
          <a:p>
            <a:fld id="{90C24DF6-62FA-4B7F-B3D2-5F9BAEA54CBC}" type="slidenum">
              <a:rPr lang="en-US" smtClean="0"/>
              <a:t>6</a:t>
            </a:fld>
            <a:endParaRPr lang="en-US"/>
          </a:p>
        </p:txBody>
      </p:sp>
    </p:spTree>
    <p:extLst>
      <p:ext uri="{BB962C8B-B14F-4D97-AF65-F5344CB8AC3E}">
        <p14:creationId xmlns:p14="http://schemas.microsoft.com/office/powerpoint/2010/main" val="3817909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DE2ED4D-83BC-4167-8400-55CE24C08C56}"/>
              </a:ext>
            </a:extLst>
          </p:cNvPr>
          <p:cNvSpPr>
            <a:spLocks noGrp="1"/>
          </p:cNvSpPr>
          <p:nvPr>
            <p:ph type="body" idx="1"/>
          </p:nvPr>
        </p:nvSpPr>
        <p:spPr/>
        <p:txBody>
          <a:bodyPr/>
          <a:lstStyle/>
          <a:p>
            <a:r>
              <a:rPr lang="en-US" dirty="0"/>
              <a:t>Now I’m presenting the overall workflow of our DrFact model. </a:t>
            </a:r>
          </a:p>
          <a:p>
            <a:endParaRPr lang="en-US" dirty="0"/>
          </a:p>
          <a:p>
            <a:r>
              <a:rPr lang="en-US" dirty="0"/>
              <a:t>Given a question here, we use BERT as the question encoder to get its representations. A shared query embedding and multiple hop-wise embeddings.</a:t>
            </a:r>
          </a:p>
          <a:p>
            <a:endParaRPr lang="en-US" dirty="0"/>
          </a:p>
          <a:p>
            <a:r>
              <a:rPr lang="en-US" dirty="0"/>
              <a:t>We construct the initial facts using both the fact index and concept-to-fact matrix. The initial facts F_0 here are sentences that are relevant to the question and also linked by question concepts.</a:t>
            </a:r>
          </a:p>
          <a:p>
            <a:endParaRPr lang="en-US" dirty="0"/>
          </a:p>
          <a:p>
            <a:r>
              <a:rPr lang="en-US" dirty="0"/>
              <a:t>We then repeat the fact-follow operations </a:t>
            </a:r>
            <a:r>
              <a:rPr lang="en-US" altLang="zh-CN" dirty="0"/>
              <a:t>to go from a set of facts F_{t-1} to another set of facts </a:t>
            </a:r>
            <a:r>
              <a:rPr lang="en-US" altLang="zh-CN" dirty="0" err="1"/>
              <a:t>F_t</a:t>
            </a:r>
            <a:r>
              <a:rPr lang="en-US" altLang="zh-CN" dirty="0"/>
              <a:t>, given a hop-specific query embedding </a:t>
            </a:r>
            <a:r>
              <a:rPr lang="en-US" altLang="zh-CN" dirty="0" err="1"/>
              <a:t>q_t</a:t>
            </a:r>
            <a:r>
              <a:rPr lang="en-US" altLang="zh-CN" dirty="0"/>
              <a:t>.</a:t>
            </a:r>
          </a:p>
          <a:p>
            <a:endParaRPr lang="en-US" dirty="0"/>
          </a:p>
          <a:p>
            <a:r>
              <a:rPr lang="en-US" dirty="0"/>
              <a:t>Finally, we find the concepts by Fact-to-Concept matrix and then rank them for answers. </a:t>
            </a:r>
          </a:p>
          <a:p>
            <a:endParaRPr lang="en-US" dirty="0"/>
          </a:p>
          <a:p>
            <a:r>
              <a:rPr lang="en-US" dirty="0"/>
              <a:t>This process can be seen as modeling the probability of concept c as the answer to the question q by three steps: </a:t>
            </a:r>
          </a:p>
          <a:p>
            <a:r>
              <a:rPr lang="en-US" dirty="0"/>
              <a:t>1) get the initial facts, 2) T-times fact-follow, and 3) concept scoring. </a:t>
            </a:r>
          </a:p>
          <a:p>
            <a:r>
              <a:rPr lang="en-US" altLang="zh-CN" dirty="0"/>
              <a:t>We can use an optional concept-</a:t>
            </a:r>
            <a:r>
              <a:rPr lang="en-US" altLang="zh-CN" dirty="0" err="1"/>
              <a:t>reranker</a:t>
            </a:r>
            <a:r>
              <a:rPr lang="en-US" altLang="zh-CN" dirty="0"/>
              <a:t> to further improve the results. </a:t>
            </a:r>
            <a:endParaRPr lang="en-US" dirty="0"/>
          </a:p>
          <a:p>
            <a:r>
              <a:rPr lang="en-US" dirty="0"/>
              <a:t>So, as you can see, the most important module here is the Fact-Follow operation.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0f5fe7f2d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0f5fe7f2d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Our major contribution is to implement an efficient and differentiable fact-following operation to support the previous formulation of reasoning.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Given the weighted set of facts from the previous hop, we have two threads of retrieval.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one is based on the dense fact index. We first use the fact index to get a dense vector representation of the set of facts, and then combine it with the hop-specific query vector to build a query for fact index via MIPS search.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These dense-only retrieval method is very likely to produce noisy results. Therefore, we use our sparse fact-to-fact matrix to filter the dense-retrieved facts that that do not share common concepts with the previous-hop facts.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also add a self-following trick which can reuse the important facts to improve the flexibility and the memory of the models, making the model more flexible for questions of different hops.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present the comparisons between DrFact and other methods to open-retrieval QA in different dimensions.</a:t>
            </a:r>
          </a:p>
          <a:p>
            <a:endParaRPr lang="en-US" dirty="0"/>
          </a:p>
          <a:p>
            <a:r>
              <a:rPr lang="en-US" dirty="0"/>
              <a:t>BM25 is an unsupervised method using sparse features, and DPR is a dense embedding-based method. Both of them are not suitable for multi-hop reasoning and model the corpus as a unstructured set of documents. </a:t>
            </a:r>
          </a:p>
          <a:p>
            <a:endParaRPr lang="en-US" dirty="0"/>
          </a:p>
          <a:p>
            <a:r>
              <a:rPr lang="en-US" dirty="0"/>
              <a:t>DrKIT is the most similar work to ours but it focuses on entities and mentions, which is thus inefficient in our case because concepts are much more densely connected than named entities. Also, using mention embeddings makes it lose the information of full facts.  </a:t>
            </a:r>
          </a:p>
        </p:txBody>
      </p:sp>
      <p:sp>
        <p:nvSpPr>
          <p:cNvPr id="4" name="Slide Number Placeholder 3"/>
          <p:cNvSpPr>
            <a:spLocks noGrp="1"/>
          </p:cNvSpPr>
          <p:nvPr>
            <p:ph type="sldNum" sz="quarter" idx="5"/>
          </p:nvPr>
        </p:nvSpPr>
        <p:spPr/>
        <p:txBody>
          <a:bodyPr/>
          <a:lstStyle/>
          <a:p>
            <a:fld id="{90C24DF6-62FA-4B7F-B3D2-5F9BAEA54CBC}" type="slidenum">
              <a:rPr lang="en-US" smtClean="0"/>
              <a:t>9</a:t>
            </a:fld>
            <a:endParaRPr lang="en-US"/>
          </a:p>
        </p:txBody>
      </p:sp>
    </p:spTree>
    <p:extLst>
      <p:ext uri="{BB962C8B-B14F-4D97-AF65-F5344CB8AC3E}">
        <p14:creationId xmlns:p14="http://schemas.microsoft.com/office/powerpoint/2010/main" val="2764098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86ACA-303B-4FF7-8F13-FF408B5056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CF0847-B850-4A10-B99C-AB12B9AA1C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0DD165-3F40-4E43-91AB-2834AD465D30}"/>
              </a:ext>
            </a:extLst>
          </p:cNvPr>
          <p:cNvSpPr>
            <a:spLocks noGrp="1"/>
          </p:cNvSpPr>
          <p:nvPr>
            <p:ph type="dt" sz="half" idx="10"/>
          </p:nvPr>
        </p:nvSpPr>
        <p:spPr/>
        <p:txBody>
          <a:bodyPr/>
          <a:lstStyle/>
          <a:p>
            <a:fld id="{C48C50E1-7A9F-4C3A-AA28-AE088A51E8B1}" type="datetime1">
              <a:rPr lang="en-US" smtClean="0"/>
              <a:t>5/11/2021</a:t>
            </a:fld>
            <a:endParaRPr lang="en-US"/>
          </a:p>
        </p:txBody>
      </p:sp>
      <p:sp>
        <p:nvSpPr>
          <p:cNvPr id="5" name="Footer Placeholder 4">
            <a:extLst>
              <a:ext uri="{FF2B5EF4-FFF2-40B4-BE49-F238E27FC236}">
                <a16:creationId xmlns:a16="http://schemas.microsoft.com/office/drawing/2014/main" id="{12EE176A-B6B0-41F9-A6A5-DFE81590B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5AE1C-1629-483F-8BB9-6EFD95D16660}"/>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2856064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7BD1F-90E1-46A5-8815-F85102032C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B78F22-99A4-41B7-B48B-1B9C8FC31B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9DCBB-086E-469F-A5C0-8D06BC620C1D}"/>
              </a:ext>
            </a:extLst>
          </p:cNvPr>
          <p:cNvSpPr>
            <a:spLocks noGrp="1"/>
          </p:cNvSpPr>
          <p:nvPr>
            <p:ph type="dt" sz="half" idx="10"/>
          </p:nvPr>
        </p:nvSpPr>
        <p:spPr/>
        <p:txBody>
          <a:bodyPr/>
          <a:lstStyle/>
          <a:p>
            <a:fld id="{4CB76969-6537-4063-8512-ADBF43DFBC2C}" type="datetime1">
              <a:rPr lang="en-US" smtClean="0"/>
              <a:t>5/11/2021</a:t>
            </a:fld>
            <a:endParaRPr lang="en-US"/>
          </a:p>
        </p:txBody>
      </p:sp>
      <p:sp>
        <p:nvSpPr>
          <p:cNvPr id="5" name="Footer Placeholder 4">
            <a:extLst>
              <a:ext uri="{FF2B5EF4-FFF2-40B4-BE49-F238E27FC236}">
                <a16:creationId xmlns:a16="http://schemas.microsoft.com/office/drawing/2014/main" id="{ADE9157C-FAC0-4CA4-AD75-8C748BB05E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240FF-33EA-4DB7-8F9B-1FB2ECAFE38F}"/>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2278290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22D95-652D-4EEE-ACC2-23CC41D340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F501FB-A89A-429B-B85A-4EBB8DD324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984F7-E6FD-4890-B47C-CA0846E407FB}"/>
              </a:ext>
            </a:extLst>
          </p:cNvPr>
          <p:cNvSpPr>
            <a:spLocks noGrp="1"/>
          </p:cNvSpPr>
          <p:nvPr>
            <p:ph type="dt" sz="half" idx="10"/>
          </p:nvPr>
        </p:nvSpPr>
        <p:spPr/>
        <p:txBody>
          <a:bodyPr/>
          <a:lstStyle/>
          <a:p>
            <a:fld id="{2571D55A-97A6-4611-B507-BF4A73237DDD}" type="datetime1">
              <a:rPr lang="en-US" smtClean="0"/>
              <a:t>5/11/2021</a:t>
            </a:fld>
            <a:endParaRPr lang="en-US"/>
          </a:p>
        </p:txBody>
      </p:sp>
      <p:sp>
        <p:nvSpPr>
          <p:cNvPr id="5" name="Footer Placeholder 4">
            <a:extLst>
              <a:ext uri="{FF2B5EF4-FFF2-40B4-BE49-F238E27FC236}">
                <a16:creationId xmlns:a16="http://schemas.microsoft.com/office/drawing/2014/main" id="{AD781EAD-B797-48DA-AF04-C8C937ECA4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C2309-427F-44A2-86C6-5DE0736824FE}"/>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1430019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241200" y="595867"/>
            <a:ext cx="11709600" cy="7636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4" name="Google Shape;44;p4"/>
          <p:cNvSpPr txBox="1">
            <a:spLocks noGrp="1"/>
          </p:cNvSpPr>
          <p:nvPr>
            <p:ph type="body" idx="1"/>
          </p:nvPr>
        </p:nvSpPr>
        <p:spPr>
          <a:xfrm>
            <a:off x="241200" y="1524933"/>
            <a:ext cx="117096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5" name="Google Shape;45;p4"/>
          <p:cNvSpPr txBox="1">
            <a:spLocks noGrp="1"/>
          </p:cNvSpPr>
          <p:nvPr>
            <p:ph type="sldNum" idx="12"/>
          </p:nvPr>
        </p:nvSpPr>
        <p:spPr>
          <a:xfrm>
            <a:off x="11271167" y="6395067"/>
            <a:ext cx="731600" cy="369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16456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490D9-749A-4E57-941C-38E88EED2137}"/>
              </a:ext>
            </a:extLst>
          </p:cNvPr>
          <p:cNvSpPr>
            <a:spLocks noGrp="1"/>
          </p:cNvSpPr>
          <p:nvPr>
            <p:ph type="title"/>
          </p:nvPr>
        </p:nvSpPr>
        <p:spPr>
          <a:xfrm>
            <a:off x="298450" y="85725"/>
            <a:ext cx="11499850" cy="790575"/>
          </a:xfrm>
        </p:spPr>
        <p:txBody>
          <a:bodyPr/>
          <a:lstStyle>
            <a:lvl1pPr>
              <a:defRPr b="1">
                <a:latin typeface="Agency FB" panose="020B0503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0C5D3F2A-6CC0-4F9E-A8FC-1CF4E9F66F87}"/>
              </a:ext>
            </a:extLst>
          </p:cNvPr>
          <p:cNvSpPr>
            <a:spLocks noGrp="1"/>
          </p:cNvSpPr>
          <p:nvPr>
            <p:ph idx="1"/>
          </p:nvPr>
        </p:nvSpPr>
        <p:spPr>
          <a:xfrm>
            <a:off x="298450" y="1168400"/>
            <a:ext cx="11499850" cy="5054600"/>
          </a:xfrm>
        </p:spPr>
        <p:txBody>
          <a:bodyPr>
            <a:normAutofit/>
          </a:bodyPr>
          <a:lstStyle>
            <a:lvl1pPr>
              <a:defRPr sz="4000">
                <a:latin typeface="Agency FB" panose="020B0503020202020204" pitchFamily="34" charset="0"/>
              </a:defRPr>
            </a:lvl1pPr>
            <a:lvl2pPr>
              <a:defRPr sz="3600">
                <a:latin typeface="Agency FB" panose="020B0503020202020204" pitchFamily="34" charset="0"/>
              </a:defRPr>
            </a:lvl2pPr>
            <a:lvl3pPr>
              <a:defRPr sz="3200">
                <a:latin typeface="Agency FB" panose="020B0503020202020204" pitchFamily="34" charset="0"/>
              </a:defRPr>
            </a:lvl3pPr>
            <a:lvl4pPr>
              <a:defRPr sz="2800">
                <a:latin typeface="Agency FB" panose="020B0503020202020204" pitchFamily="34" charset="0"/>
              </a:defRPr>
            </a:lvl4pPr>
            <a:lvl5pPr>
              <a:defRPr sz="2800">
                <a:latin typeface="Agency FB" panose="020B05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1640DD-E3D9-4553-A8CF-409D2EDCD00E}"/>
              </a:ext>
            </a:extLst>
          </p:cNvPr>
          <p:cNvSpPr>
            <a:spLocks noGrp="1"/>
          </p:cNvSpPr>
          <p:nvPr>
            <p:ph type="dt" sz="half" idx="10"/>
          </p:nvPr>
        </p:nvSpPr>
        <p:spPr>
          <a:xfrm>
            <a:off x="298450" y="6356350"/>
            <a:ext cx="2743200" cy="365125"/>
          </a:xfrm>
        </p:spPr>
        <p:txBody>
          <a:bodyPr/>
          <a:lstStyle/>
          <a:p>
            <a:fld id="{9527F18D-9C6A-4369-A87E-EB929C9CE335}" type="datetime1">
              <a:rPr lang="en-US" smtClean="0"/>
              <a:t>5/11/2021</a:t>
            </a:fld>
            <a:endParaRPr lang="en-US"/>
          </a:p>
        </p:txBody>
      </p:sp>
      <p:sp>
        <p:nvSpPr>
          <p:cNvPr id="5" name="Footer Placeholder 4">
            <a:extLst>
              <a:ext uri="{FF2B5EF4-FFF2-40B4-BE49-F238E27FC236}">
                <a16:creationId xmlns:a16="http://schemas.microsoft.com/office/drawing/2014/main" id="{4436C556-D5B6-47D2-9E46-A73408209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0E0C9-9E97-4AEF-8560-42E06792F567}"/>
              </a:ext>
            </a:extLst>
          </p:cNvPr>
          <p:cNvSpPr>
            <a:spLocks noGrp="1"/>
          </p:cNvSpPr>
          <p:nvPr>
            <p:ph type="sldNum" sz="quarter" idx="12"/>
          </p:nvPr>
        </p:nvSpPr>
        <p:spPr>
          <a:xfrm>
            <a:off x="9055100" y="6356350"/>
            <a:ext cx="2743200" cy="365125"/>
          </a:xfrm>
        </p:spPr>
        <p:txBody>
          <a:bodyPr/>
          <a:lstStyle/>
          <a:p>
            <a:fld id="{EF64EFC3-3304-4F1F-90A1-A73AC021FFFE}" type="slidenum">
              <a:rPr lang="en-US" smtClean="0"/>
              <a:t>‹#›</a:t>
            </a:fld>
            <a:endParaRPr lang="en-US" dirty="0"/>
          </a:p>
        </p:txBody>
      </p:sp>
    </p:spTree>
    <p:extLst>
      <p:ext uri="{BB962C8B-B14F-4D97-AF65-F5344CB8AC3E}">
        <p14:creationId xmlns:p14="http://schemas.microsoft.com/office/powerpoint/2010/main" val="6472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F3AD1-0C27-4333-99B6-FC9382E4AA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A2869B-2059-4924-A6C5-AD627A54CD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35CF80-BB3A-4E41-9558-7EB1787811F3}"/>
              </a:ext>
            </a:extLst>
          </p:cNvPr>
          <p:cNvSpPr>
            <a:spLocks noGrp="1"/>
          </p:cNvSpPr>
          <p:nvPr>
            <p:ph type="dt" sz="half" idx="10"/>
          </p:nvPr>
        </p:nvSpPr>
        <p:spPr/>
        <p:txBody>
          <a:bodyPr/>
          <a:lstStyle/>
          <a:p>
            <a:fld id="{B9670FE2-8ECF-4AA6-8789-66C33F036BFF}" type="datetime1">
              <a:rPr lang="en-US" smtClean="0"/>
              <a:t>5/11/2021</a:t>
            </a:fld>
            <a:endParaRPr lang="en-US"/>
          </a:p>
        </p:txBody>
      </p:sp>
      <p:sp>
        <p:nvSpPr>
          <p:cNvPr id="5" name="Footer Placeholder 4">
            <a:extLst>
              <a:ext uri="{FF2B5EF4-FFF2-40B4-BE49-F238E27FC236}">
                <a16:creationId xmlns:a16="http://schemas.microsoft.com/office/drawing/2014/main" id="{D4C8380F-842C-4C4E-B050-8D70DE43AF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362E2-BC8D-486D-8182-73A23FB76F65}"/>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2931496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E80C8-AAAD-4ECF-AB9E-34DF140925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E2F5F4-84B0-49EB-A438-43B0B333C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7EA196-4C0D-4887-8F47-8BF68B3706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DF3E39-AE7C-4DA3-830B-E47376610D74}"/>
              </a:ext>
            </a:extLst>
          </p:cNvPr>
          <p:cNvSpPr>
            <a:spLocks noGrp="1"/>
          </p:cNvSpPr>
          <p:nvPr>
            <p:ph type="dt" sz="half" idx="10"/>
          </p:nvPr>
        </p:nvSpPr>
        <p:spPr/>
        <p:txBody>
          <a:bodyPr/>
          <a:lstStyle/>
          <a:p>
            <a:fld id="{54381156-1E6A-4CD4-B4BF-85B6A8BB5ADF}" type="datetime1">
              <a:rPr lang="en-US" smtClean="0"/>
              <a:t>5/11/2021</a:t>
            </a:fld>
            <a:endParaRPr lang="en-US"/>
          </a:p>
        </p:txBody>
      </p:sp>
      <p:sp>
        <p:nvSpPr>
          <p:cNvPr id="6" name="Footer Placeholder 5">
            <a:extLst>
              <a:ext uri="{FF2B5EF4-FFF2-40B4-BE49-F238E27FC236}">
                <a16:creationId xmlns:a16="http://schemas.microsoft.com/office/drawing/2014/main" id="{70AECBC1-1B4B-47E2-ABF5-04DD7E122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CB886-AE67-418C-8502-6FF5366A5C70}"/>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674952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45FB2-DD4A-46F7-AE84-D2D98253BE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5EA713-58E9-4DA8-B92A-212700CAC7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EE788C-FC8F-4E85-BD64-BAFAA8609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5FA30A-5F44-4DCC-B8EB-CC642D6999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0FA27E-5ED4-4BD3-A230-DEC8A48FC3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02B194-926D-4E97-ACE1-4BDA4C6C9468}"/>
              </a:ext>
            </a:extLst>
          </p:cNvPr>
          <p:cNvSpPr>
            <a:spLocks noGrp="1"/>
          </p:cNvSpPr>
          <p:nvPr>
            <p:ph type="dt" sz="half" idx="10"/>
          </p:nvPr>
        </p:nvSpPr>
        <p:spPr/>
        <p:txBody>
          <a:bodyPr/>
          <a:lstStyle/>
          <a:p>
            <a:fld id="{8A4C70BC-89EA-4D00-A38E-27133841B745}" type="datetime1">
              <a:rPr lang="en-US" smtClean="0"/>
              <a:t>5/11/2021</a:t>
            </a:fld>
            <a:endParaRPr lang="en-US"/>
          </a:p>
        </p:txBody>
      </p:sp>
      <p:sp>
        <p:nvSpPr>
          <p:cNvPr id="8" name="Footer Placeholder 7">
            <a:extLst>
              <a:ext uri="{FF2B5EF4-FFF2-40B4-BE49-F238E27FC236}">
                <a16:creationId xmlns:a16="http://schemas.microsoft.com/office/drawing/2014/main" id="{07658D05-0E5B-47F0-9560-A4D5F41438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61188A-DBCD-42DE-9997-DE6DB6CFF83C}"/>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322511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F035-6872-4A99-B01B-3E015F3437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D2A454-CE8D-4D9A-9958-78FAEBD6A634}"/>
              </a:ext>
            </a:extLst>
          </p:cNvPr>
          <p:cNvSpPr>
            <a:spLocks noGrp="1"/>
          </p:cNvSpPr>
          <p:nvPr>
            <p:ph type="dt" sz="half" idx="10"/>
          </p:nvPr>
        </p:nvSpPr>
        <p:spPr/>
        <p:txBody>
          <a:bodyPr/>
          <a:lstStyle/>
          <a:p>
            <a:fld id="{72101367-46EE-4E54-B6D2-270B0E3C3963}" type="datetime1">
              <a:rPr lang="en-US" smtClean="0"/>
              <a:t>5/11/2021</a:t>
            </a:fld>
            <a:endParaRPr lang="en-US"/>
          </a:p>
        </p:txBody>
      </p:sp>
      <p:sp>
        <p:nvSpPr>
          <p:cNvPr id="4" name="Footer Placeholder 3">
            <a:extLst>
              <a:ext uri="{FF2B5EF4-FFF2-40B4-BE49-F238E27FC236}">
                <a16:creationId xmlns:a16="http://schemas.microsoft.com/office/drawing/2014/main" id="{96532C79-C26D-4A26-8F66-8EA56A4A25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508986-7D17-4F31-8107-58EF2808FA38}"/>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312846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392E7-666E-40E9-A484-E1037FE6CB06}"/>
              </a:ext>
            </a:extLst>
          </p:cNvPr>
          <p:cNvSpPr>
            <a:spLocks noGrp="1"/>
          </p:cNvSpPr>
          <p:nvPr>
            <p:ph type="dt" sz="half" idx="10"/>
          </p:nvPr>
        </p:nvSpPr>
        <p:spPr/>
        <p:txBody>
          <a:bodyPr/>
          <a:lstStyle/>
          <a:p>
            <a:fld id="{3EA6AD58-7386-4EF2-958E-316D2EA429A2}" type="datetime1">
              <a:rPr lang="en-US" smtClean="0"/>
              <a:t>5/11/2021</a:t>
            </a:fld>
            <a:endParaRPr lang="en-US"/>
          </a:p>
        </p:txBody>
      </p:sp>
      <p:sp>
        <p:nvSpPr>
          <p:cNvPr id="3" name="Footer Placeholder 2">
            <a:extLst>
              <a:ext uri="{FF2B5EF4-FFF2-40B4-BE49-F238E27FC236}">
                <a16:creationId xmlns:a16="http://schemas.microsoft.com/office/drawing/2014/main" id="{3072DEDD-E355-4687-92DE-646A4EB21B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9EA448-E921-40A9-88B3-EBE5A6E2372B}"/>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731511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8E55-CE12-4ED8-9320-0298919C1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DAB55C-72D7-4409-9716-9D593EEEB1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24436A-1FB6-480C-A2BE-19CA0F222D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E6DF6-53E0-4E49-8C85-24ADEA0AD7E1}"/>
              </a:ext>
            </a:extLst>
          </p:cNvPr>
          <p:cNvSpPr>
            <a:spLocks noGrp="1"/>
          </p:cNvSpPr>
          <p:nvPr>
            <p:ph type="dt" sz="half" idx="10"/>
          </p:nvPr>
        </p:nvSpPr>
        <p:spPr/>
        <p:txBody>
          <a:bodyPr/>
          <a:lstStyle/>
          <a:p>
            <a:fld id="{AD980DB6-1448-4C33-A7F5-FCE6558ED58B}" type="datetime1">
              <a:rPr lang="en-US" smtClean="0"/>
              <a:t>5/11/2021</a:t>
            </a:fld>
            <a:endParaRPr lang="en-US"/>
          </a:p>
        </p:txBody>
      </p:sp>
      <p:sp>
        <p:nvSpPr>
          <p:cNvPr id="6" name="Footer Placeholder 5">
            <a:extLst>
              <a:ext uri="{FF2B5EF4-FFF2-40B4-BE49-F238E27FC236}">
                <a16:creationId xmlns:a16="http://schemas.microsoft.com/office/drawing/2014/main" id="{7929119C-47EC-4E6A-BD06-D799F62B0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BB5968-BD27-405D-ADD1-D90DB6A784AE}"/>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176600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89330-6A6A-48EA-9E7F-FCBCA9ECC9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BA1EA2-5371-4068-8D9A-B71CF1DBE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4517F2-9C84-4D49-A2E2-8821B48250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A87DF-94B9-4B91-9FAE-34BE854B88C0}"/>
              </a:ext>
            </a:extLst>
          </p:cNvPr>
          <p:cNvSpPr>
            <a:spLocks noGrp="1"/>
          </p:cNvSpPr>
          <p:nvPr>
            <p:ph type="dt" sz="half" idx="10"/>
          </p:nvPr>
        </p:nvSpPr>
        <p:spPr/>
        <p:txBody>
          <a:bodyPr/>
          <a:lstStyle/>
          <a:p>
            <a:fld id="{10B98020-A941-4B6C-A50A-0A0B4B1F1DBD}" type="datetime1">
              <a:rPr lang="en-US" smtClean="0"/>
              <a:t>5/11/2021</a:t>
            </a:fld>
            <a:endParaRPr lang="en-US"/>
          </a:p>
        </p:txBody>
      </p:sp>
      <p:sp>
        <p:nvSpPr>
          <p:cNvPr id="6" name="Footer Placeholder 5">
            <a:extLst>
              <a:ext uri="{FF2B5EF4-FFF2-40B4-BE49-F238E27FC236}">
                <a16:creationId xmlns:a16="http://schemas.microsoft.com/office/drawing/2014/main" id="{9F455806-201C-405C-BBD6-8AB707D3B1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DD4F6-609C-4C28-B2CE-AAF402077706}"/>
              </a:ext>
            </a:extLst>
          </p:cNvPr>
          <p:cNvSpPr>
            <a:spLocks noGrp="1"/>
          </p:cNvSpPr>
          <p:nvPr>
            <p:ph type="sldNum" sz="quarter" idx="12"/>
          </p:nvPr>
        </p:nvSpPr>
        <p:spPr/>
        <p:txBody>
          <a:bodyPr/>
          <a:lstStyle/>
          <a:p>
            <a:fld id="{EF64EFC3-3304-4F1F-90A1-A73AC021FFFE}" type="slidenum">
              <a:rPr lang="en-US" smtClean="0"/>
              <a:t>‹#›</a:t>
            </a:fld>
            <a:endParaRPr lang="en-US"/>
          </a:p>
        </p:txBody>
      </p:sp>
    </p:spTree>
    <p:extLst>
      <p:ext uri="{BB962C8B-B14F-4D97-AF65-F5344CB8AC3E}">
        <p14:creationId xmlns:p14="http://schemas.microsoft.com/office/powerpoint/2010/main" val="1739761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D87907-6DAA-4D9A-B500-B98CBBF61D61}"/>
              </a:ext>
            </a:extLst>
          </p:cNvPr>
          <p:cNvSpPr>
            <a:spLocks noGrp="1"/>
          </p:cNvSpPr>
          <p:nvPr>
            <p:ph type="title"/>
          </p:nvPr>
        </p:nvSpPr>
        <p:spPr>
          <a:xfrm>
            <a:off x="215900" y="187325"/>
            <a:ext cx="11811000" cy="9175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B52D243-E1AE-4ED4-9616-80083B2DD6B3}"/>
              </a:ext>
            </a:extLst>
          </p:cNvPr>
          <p:cNvSpPr>
            <a:spLocks noGrp="1"/>
          </p:cNvSpPr>
          <p:nvPr>
            <p:ph type="body" idx="1"/>
          </p:nvPr>
        </p:nvSpPr>
        <p:spPr>
          <a:xfrm>
            <a:off x="215900" y="1320800"/>
            <a:ext cx="11811000" cy="48831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95AA7E-C3D4-4EB9-BF7B-4E820D3E9006}"/>
              </a:ext>
            </a:extLst>
          </p:cNvPr>
          <p:cNvSpPr>
            <a:spLocks noGrp="1"/>
          </p:cNvSpPr>
          <p:nvPr>
            <p:ph type="dt" sz="half" idx="2"/>
          </p:nvPr>
        </p:nvSpPr>
        <p:spPr>
          <a:xfrm>
            <a:off x="2159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AA7EF8-67A6-4BAD-AF3E-B7E8F2B11714}" type="datetime1">
              <a:rPr lang="en-US" smtClean="0"/>
              <a:t>5/11/2021</a:t>
            </a:fld>
            <a:endParaRPr lang="en-US"/>
          </a:p>
        </p:txBody>
      </p:sp>
      <p:sp>
        <p:nvSpPr>
          <p:cNvPr id="5" name="Footer Placeholder 4">
            <a:extLst>
              <a:ext uri="{FF2B5EF4-FFF2-40B4-BE49-F238E27FC236}">
                <a16:creationId xmlns:a16="http://schemas.microsoft.com/office/drawing/2014/main" id="{5031107A-1974-4518-BF4D-5D044B090F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CD815C-FE2D-4289-BFCE-F0D788E74F0C}"/>
              </a:ext>
            </a:extLst>
          </p:cNvPr>
          <p:cNvSpPr>
            <a:spLocks noGrp="1"/>
          </p:cNvSpPr>
          <p:nvPr>
            <p:ph type="sldNum" sz="quarter" idx="4"/>
          </p:nvPr>
        </p:nvSpPr>
        <p:spPr>
          <a:xfrm>
            <a:off x="92837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15323-CB78-4BDB-8255-4B094483972F}" type="slidenum">
              <a:rPr lang="en-US" smtClean="0"/>
              <a:pPr/>
              <a:t>‹#›</a:t>
            </a:fld>
            <a:endParaRPr lang="en-US" dirty="0"/>
          </a:p>
        </p:txBody>
      </p:sp>
    </p:spTree>
    <p:extLst>
      <p:ext uri="{BB962C8B-B14F-4D97-AF65-F5344CB8AC3E}">
        <p14:creationId xmlns:p14="http://schemas.microsoft.com/office/powerpoint/2010/main" val="39551784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lang="en-US" sz="4400" b="1" kern="1200" dirty="0" smtClean="0">
          <a:solidFill>
            <a:schemeClr val="tx1"/>
          </a:solidFill>
          <a:latin typeface="Agency FB"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hyperlink" Target="https://open-csr.github.io/"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0.emf"/><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8.emf"/><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17.svg"/><Relationship Id="rId4" Type="http://schemas.openxmlformats.org/officeDocument/2006/relationships/image" Target="../media/image23.png"/><Relationship Id="rId9" Type="http://schemas.openxmlformats.org/officeDocument/2006/relationships/image" Target="../media/image1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33.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91.png"/><Relationship Id="rId5" Type="http://schemas.openxmlformats.org/officeDocument/2006/relationships/image" Target="../media/image35.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43.png"/><Relationship Id="rId3" Type="http://schemas.openxmlformats.org/officeDocument/2006/relationships/image" Target="../media/image37.png"/><Relationship Id="rId7" Type="http://schemas.openxmlformats.org/officeDocument/2006/relationships/image" Target="../media/image370.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60.png"/><Relationship Id="rId11" Type="http://schemas.openxmlformats.org/officeDocument/2006/relationships/image" Target="../media/image41.png"/><Relationship Id="rId5" Type="http://schemas.openxmlformats.org/officeDocument/2006/relationships/image" Target="../media/image33.png"/><Relationship Id="rId15" Type="http://schemas.openxmlformats.org/officeDocument/2006/relationships/image" Target="../media/image29.emf"/><Relationship Id="rId10" Type="http://schemas.openxmlformats.org/officeDocument/2006/relationships/image" Target="../media/image40.svg"/><Relationship Id="rId4" Type="http://schemas.openxmlformats.org/officeDocument/2006/relationships/image" Target="../media/image38.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C3E097-677D-4306-9005-FD41FB3B19CF}"/>
              </a:ext>
            </a:extLst>
          </p:cNvPr>
          <p:cNvSpPr>
            <a:spLocks noGrp="1"/>
          </p:cNvSpPr>
          <p:nvPr>
            <p:ph type="ctrTitle"/>
          </p:nvPr>
        </p:nvSpPr>
        <p:spPr>
          <a:xfrm>
            <a:off x="354875" y="1119524"/>
            <a:ext cx="11837125" cy="833913"/>
          </a:xfrm>
        </p:spPr>
        <p:txBody>
          <a:bodyPr>
            <a:normAutofit/>
          </a:bodyPr>
          <a:lstStyle/>
          <a:p>
            <a:r>
              <a:rPr lang="en-US" sz="4800" b="1" dirty="0">
                <a:solidFill>
                  <a:srgbClr val="C00000"/>
                </a:solidFill>
                <a:latin typeface="Agency FB" panose="020B0503020202020204" pitchFamily="34" charset="0"/>
              </a:rPr>
              <a:t>Differentiable Open-Ended Commonsense Reasoning</a:t>
            </a:r>
          </a:p>
        </p:txBody>
      </p:sp>
      <p:pic>
        <p:nvPicPr>
          <p:cNvPr id="1026" name="Picture 2" descr="Google Research">
            <a:extLst>
              <a:ext uri="{FF2B5EF4-FFF2-40B4-BE49-F238E27FC236}">
                <a16:creationId xmlns:a16="http://schemas.microsoft.com/office/drawing/2014/main" id="{B53846EE-B56D-4086-8E4F-9F4CF9F776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305" y="4876856"/>
            <a:ext cx="4479277" cy="1066744"/>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620E599A-CCA2-458F-AB31-C9F51DA1A475}"/>
              </a:ext>
            </a:extLst>
          </p:cNvPr>
          <p:cNvSpPr>
            <a:spLocks noGrp="1"/>
          </p:cNvSpPr>
          <p:nvPr>
            <p:ph type="sldNum" sz="quarter" idx="12"/>
          </p:nvPr>
        </p:nvSpPr>
        <p:spPr/>
        <p:txBody>
          <a:bodyPr/>
          <a:lstStyle/>
          <a:p>
            <a:fld id="{EF64EFC3-3304-4F1F-90A1-A73AC021FFFE}" type="slidenum">
              <a:rPr lang="en-US" smtClean="0"/>
              <a:t>1</a:t>
            </a:fld>
            <a:endParaRPr lang="en-US"/>
          </a:p>
        </p:txBody>
      </p:sp>
      <p:pic>
        <p:nvPicPr>
          <p:cNvPr id="7" name="Picture 8" descr="Logos | USC Identity Guidelines | USC">
            <a:extLst>
              <a:ext uri="{FF2B5EF4-FFF2-40B4-BE49-F238E27FC236}">
                <a16:creationId xmlns:a16="http://schemas.microsoft.com/office/drawing/2014/main" id="{90A7DA51-40E8-4F6B-A754-DF79C5B542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375" y="5067353"/>
            <a:ext cx="1677708" cy="6170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6BB7637-8292-47D3-91D4-53A0AD27AAA5}"/>
              </a:ext>
            </a:extLst>
          </p:cNvPr>
          <p:cNvGrpSpPr/>
          <p:nvPr/>
        </p:nvGrpSpPr>
        <p:grpSpPr>
          <a:xfrm>
            <a:off x="1243280" y="2605647"/>
            <a:ext cx="9866680" cy="1292780"/>
            <a:chOff x="88015" y="3410304"/>
            <a:chExt cx="12068613" cy="1577496"/>
          </a:xfrm>
        </p:grpSpPr>
        <p:pic>
          <p:nvPicPr>
            <p:cNvPr id="6" name="Picture 2" descr="Photo of Haitian Sun">
              <a:extLst>
                <a:ext uri="{FF2B5EF4-FFF2-40B4-BE49-F238E27FC236}">
                  <a16:creationId xmlns:a16="http://schemas.microsoft.com/office/drawing/2014/main" id="{140A93F4-48AA-43B3-AD12-1EE4E0960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873" y="3429000"/>
              <a:ext cx="1558800" cy="1558800"/>
            </a:xfrm>
            <a:prstGeom prst="rect">
              <a:avLst/>
            </a:prstGeom>
            <a:noFill/>
            <a:ln w="6350">
              <a:solidFill>
                <a:schemeClr val="accent1"/>
              </a:solidFill>
              <a:prstDash val="dash"/>
              <a:extLst>
                <a:ext uri="{C807C97D-BFC1-408E-A445-0C87EB9F89A2}">
                  <ask:lineSketchStyleProps xmlns:ask="http://schemas.microsoft.com/office/drawing/2018/sketchyshapes" sd="1219033472">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216144" y="63488"/>
                            <a:pt x="1013012" y="50251"/>
                            <a:pt x="1240330" y="0"/>
                          </a:cubicBezTo>
                          <a:cubicBezTo>
                            <a:pt x="1204108" y="368928"/>
                            <a:pt x="1255875" y="933879"/>
                            <a:pt x="1240330" y="1241676"/>
                          </a:cubicBezTo>
                          <a:cubicBezTo>
                            <a:pt x="986926" y="1304352"/>
                            <a:pt x="201730" y="1314586"/>
                            <a:pt x="0" y="1241676"/>
                          </a:cubicBezTo>
                          <a:cubicBezTo>
                            <a:pt x="73483" y="814853"/>
                            <a:pt x="86593" y="374191"/>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C163131-AE38-47D9-9A2F-120A9A655B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15" y="3429001"/>
              <a:ext cx="1558800" cy="1558799"/>
            </a:xfrm>
            <a:prstGeom prst="rect">
              <a:avLst/>
            </a:prstGeom>
            <a:noFill/>
            <a:ln w="6350">
              <a:solidFill>
                <a:srgbClr val="C00000"/>
              </a:solidFill>
              <a:prstDash val="dash"/>
              <a:extLst>
                <a:ext uri="{C807C97D-BFC1-408E-A445-0C87EB9F89A2}">
                  <ask:lineSketchStyleProps xmlns:ask="http://schemas.microsoft.com/office/drawing/2018/sketchyshapes" sd="981765707">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295116" y="46204"/>
                            <a:pt x="1101783" y="20845"/>
                            <a:pt x="1240330" y="0"/>
                          </a:cubicBezTo>
                          <a:cubicBezTo>
                            <a:pt x="1222060" y="420951"/>
                            <a:pt x="1303634" y="773044"/>
                            <a:pt x="1240330" y="1241676"/>
                          </a:cubicBezTo>
                          <a:cubicBezTo>
                            <a:pt x="756117" y="1297318"/>
                            <a:pt x="465957" y="1307111"/>
                            <a:pt x="0" y="1241676"/>
                          </a:cubicBezTo>
                          <a:cubicBezTo>
                            <a:pt x="110258" y="717007"/>
                            <a:pt x="-73121" y="146376"/>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30" name="Picture 6" descr="Photo of Manzil Zaheer">
              <a:extLst>
                <a:ext uri="{FF2B5EF4-FFF2-40B4-BE49-F238E27FC236}">
                  <a16:creationId xmlns:a16="http://schemas.microsoft.com/office/drawing/2014/main" id="{C29E5F9C-B0AF-4FC9-907C-D0D746B65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6728" y="3429000"/>
              <a:ext cx="1558800" cy="1558800"/>
            </a:xfrm>
            <a:prstGeom prst="rect">
              <a:avLst/>
            </a:prstGeom>
            <a:noFill/>
            <a:ln w="6350">
              <a:solidFill>
                <a:schemeClr val="accent1"/>
              </a:solidFill>
              <a:prstDash val="dash"/>
              <a:extLst>
                <a:ext uri="{C807C97D-BFC1-408E-A445-0C87EB9F89A2}">
                  <ask:lineSketchStyleProps xmlns:ask="http://schemas.microsoft.com/office/drawing/2018/sketchyshapes" sd="3978248048">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550726" y="-70246"/>
                            <a:pt x="860856" y="17191"/>
                            <a:pt x="1240330" y="0"/>
                          </a:cubicBezTo>
                          <a:cubicBezTo>
                            <a:pt x="1348676" y="129941"/>
                            <a:pt x="1202984" y="639570"/>
                            <a:pt x="1240330" y="1241676"/>
                          </a:cubicBezTo>
                          <a:cubicBezTo>
                            <a:pt x="845796" y="1314711"/>
                            <a:pt x="298217" y="1349371"/>
                            <a:pt x="0" y="1241676"/>
                          </a:cubicBezTo>
                          <a:cubicBezTo>
                            <a:pt x="92759" y="687665"/>
                            <a:pt x="34935" y="395269"/>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32" name="Picture 8" descr="Bhuwan Dhingra">
              <a:extLst>
                <a:ext uri="{FF2B5EF4-FFF2-40B4-BE49-F238E27FC236}">
                  <a16:creationId xmlns:a16="http://schemas.microsoft.com/office/drawing/2014/main" id="{427CCE34-5117-48C8-B940-6CC18424CA3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3800" y="3429000"/>
              <a:ext cx="1558800" cy="1558800"/>
            </a:xfrm>
            <a:prstGeom prst="rect">
              <a:avLst/>
            </a:prstGeom>
            <a:noFill/>
            <a:ln w="6350">
              <a:solidFill>
                <a:schemeClr val="accent1"/>
              </a:solidFill>
              <a:prstDash val="dash"/>
              <a:extLst>
                <a:ext uri="{C807C97D-BFC1-408E-A445-0C87EB9F89A2}">
                  <ask:lineSketchStyleProps xmlns:ask="http://schemas.microsoft.com/office/drawing/2018/sketchyshapes" sd="1617256088">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511082" y="95472"/>
                            <a:pt x="878163" y="-47079"/>
                            <a:pt x="1240330" y="0"/>
                          </a:cubicBezTo>
                          <a:cubicBezTo>
                            <a:pt x="1180797" y="505680"/>
                            <a:pt x="1134039" y="797625"/>
                            <a:pt x="1240330" y="1241676"/>
                          </a:cubicBezTo>
                          <a:cubicBezTo>
                            <a:pt x="778408" y="1133476"/>
                            <a:pt x="290950" y="1177790"/>
                            <a:pt x="0" y="1241676"/>
                          </a:cubicBezTo>
                          <a:cubicBezTo>
                            <a:pt x="41584" y="943268"/>
                            <a:pt x="-74263" y="362842"/>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6ADD8AD-6FA1-46EC-8DB7-A900F4117B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5967" y="3410304"/>
              <a:ext cx="1558800" cy="1558800"/>
            </a:xfrm>
            <a:prstGeom prst="rect">
              <a:avLst/>
            </a:prstGeom>
            <a:noFill/>
            <a:ln w="6350">
              <a:solidFill>
                <a:srgbClr val="C00000"/>
              </a:solidFill>
              <a:prstDash val="dash"/>
              <a:extLst>
                <a:ext uri="{C807C97D-BFC1-408E-A445-0C87EB9F89A2}">
                  <ask:lineSketchStyleProps xmlns:ask="http://schemas.microsoft.com/office/drawing/2018/sketchyshapes" sd="3809068511">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291454" y="7132"/>
                            <a:pt x="738730" y="73959"/>
                            <a:pt x="1240330" y="0"/>
                          </a:cubicBezTo>
                          <a:cubicBezTo>
                            <a:pt x="1208000" y="186701"/>
                            <a:pt x="1234930" y="896801"/>
                            <a:pt x="1240330" y="1241676"/>
                          </a:cubicBezTo>
                          <a:cubicBezTo>
                            <a:pt x="902495" y="1250423"/>
                            <a:pt x="224392" y="1152825"/>
                            <a:pt x="0" y="1241676"/>
                          </a:cubicBezTo>
                          <a:cubicBezTo>
                            <a:pt x="-6448" y="1090995"/>
                            <a:pt x="-16646" y="471527"/>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pic>
          <p:nvPicPr>
            <p:cNvPr id="1036" name="Picture 12" descr="Picture of William Cohen">
              <a:extLst>
                <a:ext uri="{FF2B5EF4-FFF2-40B4-BE49-F238E27FC236}">
                  <a16:creationId xmlns:a16="http://schemas.microsoft.com/office/drawing/2014/main" id="{C91627B6-E819-4B1F-9ABF-3CCE50BE7749}"/>
                </a:ext>
              </a:extLst>
            </p:cNvPr>
            <p:cNvPicPr>
              <a:picLocks noChangeArrowheads="1"/>
            </p:cNvPicPr>
            <p:nvPr/>
          </p:nvPicPr>
          <p:blipFill rotWithShape="1">
            <a:blip r:embed="rId10">
              <a:extLst>
                <a:ext uri="{28A0092B-C50C-407E-A947-70E740481C1C}">
                  <a14:useLocalDpi xmlns:a14="http://schemas.microsoft.com/office/drawing/2010/main" val="0"/>
                </a:ext>
              </a:extLst>
            </a:blip>
            <a:srcRect t="3761" b="3356"/>
            <a:stretch/>
          </p:blipFill>
          <p:spPr bwMode="auto">
            <a:xfrm>
              <a:off x="10597828" y="3429000"/>
              <a:ext cx="1558800" cy="1558800"/>
            </a:xfrm>
            <a:prstGeom prst="rect">
              <a:avLst/>
            </a:prstGeom>
            <a:noFill/>
            <a:ln w="6350">
              <a:solidFill>
                <a:schemeClr val="accent1"/>
              </a:solidFill>
              <a:prstDash val="dash"/>
              <a:extLst>
                <a:ext uri="{C807C97D-BFC1-408E-A445-0C87EB9F89A2}">
                  <ask:lineSketchStyleProps xmlns:ask="http://schemas.microsoft.com/office/drawing/2018/sketchyshapes" sd="1808761005">
                    <a:custGeom>
                      <a:avLst/>
                      <a:gdLst>
                        <a:gd name="connsiteX0" fmla="*/ 0 w 1240330"/>
                        <a:gd name="connsiteY0" fmla="*/ 0 h 1241676"/>
                        <a:gd name="connsiteX1" fmla="*/ 1240330 w 1240330"/>
                        <a:gd name="connsiteY1" fmla="*/ 0 h 1241676"/>
                        <a:gd name="connsiteX2" fmla="*/ 1240330 w 1240330"/>
                        <a:gd name="connsiteY2" fmla="*/ 1241676 h 1241676"/>
                        <a:gd name="connsiteX3" fmla="*/ 0 w 1240330"/>
                        <a:gd name="connsiteY3" fmla="*/ 1241676 h 1241676"/>
                        <a:gd name="connsiteX4" fmla="*/ 0 w 1240330"/>
                        <a:gd name="connsiteY4" fmla="*/ 0 h 1241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330" h="1241676" extrusionOk="0">
                          <a:moveTo>
                            <a:pt x="0" y="0"/>
                          </a:moveTo>
                          <a:cubicBezTo>
                            <a:pt x="240686" y="-35205"/>
                            <a:pt x="818240" y="105899"/>
                            <a:pt x="1240330" y="0"/>
                          </a:cubicBezTo>
                          <a:cubicBezTo>
                            <a:pt x="1255736" y="177932"/>
                            <a:pt x="1286151" y="696931"/>
                            <a:pt x="1240330" y="1241676"/>
                          </a:cubicBezTo>
                          <a:cubicBezTo>
                            <a:pt x="904036" y="1222878"/>
                            <a:pt x="347719" y="1289247"/>
                            <a:pt x="0" y="1241676"/>
                          </a:cubicBezTo>
                          <a:cubicBezTo>
                            <a:pt x="7702" y="904094"/>
                            <a:pt x="-63653" y="265069"/>
                            <a:pt x="0" y="0"/>
                          </a:cubicBezTo>
                          <a:close/>
                        </a:path>
                      </a:pathLst>
                    </a:custGeom>
                    <ask:type>
                      <ask:lineSketchNone/>
                    </ask:type>
                  </ask:lineSketchStyleProps>
                </a:ext>
              </a:extLst>
            </a:ln>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E06B6267-B7BF-43C8-B751-6F8A1AA2DD0E}"/>
              </a:ext>
            </a:extLst>
          </p:cNvPr>
          <p:cNvSpPr txBox="1"/>
          <p:nvPr/>
        </p:nvSpPr>
        <p:spPr>
          <a:xfrm>
            <a:off x="3862466" y="6136558"/>
            <a:ext cx="7247494" cy="523220"/>
          </a:xfrm>
          <a:prstGeom prst="rect">
            <a:avLst/>
          </a:prstGeom>
          <a:noFill/>
        </p:spPr>
        <p:txBody>
          <a:bodyPr wrap="square">
            <a:spAutoFit/>
          </a:bodyPr>
          <a:lstStyle/>
          <a:p>
            <a:r>
              <a:rPr lang="en-US" sz="1400" b="1" i="0" dirty="0">
                <a:effectLst/>
                <a:latin typeface="Arial Nova" panose="020B0504020202020204" pitchFamily="34" charset="0"/>
              </a:rPr>
              <a:t>2021 Annual Conference of the North American Chapter </a:t>
            </a:r>
          </a:p>
          <a:p>
            <a:r>
              <a:rPr lang="en-US" sz="1400" b="1" i="0" dirty="0">
                <a:effectLst/>
                <a:latin typeface="Arial Nova" panose="020B0504020202020204" pitchFamily="34" charset="0"/>
              </a:rPr>
              <a:t>of the Association for Computational Linguistics (NAACL 2021)</a:t>
            </a:r>
          </a:p>
        </p:txBody>
      </p:sp>
      <p:pic>
        <p:nvPicPr>
          <p:cNvPr id="1038" name="Picture 14">
            <a:extLst>
              <a:ext uri="{FF2B5EF4-FFF2-40B4-BE49-F238E27FC236}">
                <a16:creationId xmlns:a16="http://schemas.microsoft.com/office/drawing/2014/main" id="{1F54AB52-7537-4348-9EA5-602DF2D9D7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69201" y="6111515"/>
            <a:ext cx="822302" cy="57561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5254766-EA49-44A9-8235-6A6608D43E08}"/>
              </a:ext>
            </a:extLst>
          </p:cNvPr>
          <p:cNvSpPr txBox="1"/>
          <p:nvPr/>
        </p:nvSpPr>
        <p:spPr>
          <a:xfrm>
            <a:off x="1103457" y="3939584"/>
            <a:ext cx="10426572" cy="369332"/>
          </a:xfrm>
          <a:prstGeom prst="rect">
            <a:avLst/>
          </a:prstGeom>
          <a:noFill/>
        </p:spPr>
        <p:txBody>
          <a:bodyPr wrap="none" rtlCol="0">
            <a:spAutoFit/>
          </a:bodyPr>
          <a:lstStyle/>
          <a:p>
            <a:r>
              <a:rPr lang="en-US" u="sng" dirty="0"/>
              <a:t>Bill Yuchen Lin</a:t>
            </a:r>
            <a:r>
              <a:rPr lang="en-US" baseline="30000" dirty="0"/>
              <a:t>1(intern),</a:t>
            </a:r>
            <a:r>
              <a:rPr lang="en-US" altLang="zh-CN" baseline="30000" dirty="0"/>
              <a:t>2</a:t>
            </a:r>
            <a:r>
              <a:rPr lang="en-US" dirty="0"/>
              <a:t>   Haitian Sun</a:t>
            </a:r>
            <a:r>
              <a:rPr lang="en-US" baseline="30000" dirty="0"/>
              <a:t>1</a:t>
            </a:r>
            <a:r>
              <a:rPr lang="en-US" dirty="0"/>
              <a:t>     Bhuwan Dhingra</a:t>
            </a:r>
            <a:r>
              <a:rPr lang="en-US" baseline="30000" dirty="0"/>
              <a:t>1 </a:t>
            </a:r>
            <a:r>
              <a:rPr lang="en-US" dirty="0"/>
              <a:t>  Manzil Zaheer</a:t>
            </a:r>
            <a:r>
              <a:rPr lang="en-US" baseline="30000" dirty="0"/>
              <a:t>1</a:t>
            </a:r>
            <a:r>
              <a:rPr lang="en-US" dirty="0"/>
              <a:t>       Xiang</a:t>
            </a:r>
            <a:r>
              <a:rPr lang="zh-CN" altLang="en-US" dirty="0"/>
              <a:t> </a:t>
            </a:r>
            <a:r>
              <a:rPr lang="en-US" altLang="zh-CN" dirty="0"/>
              <a:t>Ren</a:t>
            </a:r>
            <a:r>
              <a:rPr lang="en-US" altLang="zh-CN" baseline="30000" dirty="0"/>
              <a:t>2</a:t>
            </a:r>
            <a:r>
              <a:rPr lang="en-US" altLang="zh-CN" dirty="0"/>
              <a:t>       William W. Cohen</a:t>
            </a:r>
            <a:r>
              <a:rPr lang="en-US" baseline="30000" dirty="0"/>
              <a:t>1</a:t>
            </a:r>
            <a:endParaRPr lang="en-US" dirty="0"/>
          </a:p>
        </p:txBody>
      </p:sp>
      <p:sp>
        <p:nvSpPr>
          <p:cNvPr id="24" name="TextBox 23">
            <a:extLst>
              <a:ext uri="{FF2B5EF4-FFF2-40B4-BE49-F238E27FC236}">
                <a16:creationId xmlns:a16="http://schemas.microsoft.com/office/drawing/2014/main" id="{A2E2826C-6116-4D84-A93B-CE3967813A53}"/>
              </a:ext>
            </a:extLst>
          </p:cNvPr>
          <p:cNvSpPr txBox="1"/>
          <p:nvPr/>
        </p:nvSpPr>
        <p:spPr>
          <a:xfrm>
            <a:off x="2630145" y="4961127"/>
            <a:ext cx="274320" cy="523220"/>
          </a:xfrm>
          <a:prstGeom prst="rect">
            <a:avLst/>
          </a:prstGeom>
          <a:noFill/>
        </p:spPr>
        <p:txBody>
          <a:bodyPr wrap="square">
            <a:spAutoFit/>
          </a:bodyPr>
          <a:lstStyle/>
          <a:p>
            <a:r>
              <a:rPr lang="en-US" sz="2800" baseline="30000" dirty="0"/>
              <a:t>1</a:t>
            </a:r>
            <a:endParaRPr lang="en-US" sz="2800" dirty="0"/>
          </a:p>
        </p:txBody>
      </p:sp>
      <p:sp>
        <p:nvSpPr>
          <p:cNvPr id="25" name="TextBox 24">
            <a:extLst>
              <a:ext uri="{FF2B5EF4-FFF2-40B4-BE49-F238E27FC236}">
                <a16:creationId xmlns:a16="http://schemas.microsoft.com/office/drawing/2014/main" id="{CC02327B-14E3-4012-B999-493A3544BF42}"/>
              </a:ext>
            </a:extLst>
          </p:cNvPr>
          <p:cNvSpPr txBox="1"/>
          <p:nvPr/>
        </p:nvSpPr>
        <p:spPr>
          <a:xfrm>
            <a:off x="7201055" y="4961127"/>
            <a:ext cx="274320" cy="523220"/>
          </a:xfrm>
          <a:prstGeom prst="rect">
            <a:avLst/>
          </a:prstGeom>
          <a:noFill/>
        </p:spPr>
        <p:txBody>
          <a:bodyPr wrap="square">
            <a:spAutoFit/>
          </a:bodyPr>
          <a:lstStyle/>
          <a:p>
            <a:r>
              <a:rPr lang="en-US" sz="2800" baseline="30000" dirty="0"/>
              <a:t>2</a:t>
            </a:r>
            <a:endParaRPr lang="en-US" sz="2800" dirty="0"/>
          </a:p>
        </p:txBody>
      </p:sp>
    </p:spTree>
    <p:extLst>
      <p:ext uri="{BB962C8B-B14F-4D97-AF65-F5344CB8AC3E}">
        <p14:creationId xmlns:p14="http://schemas.microsoft.com/office/powerpoint/2010/main" val="175610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1C58-B454-438E-9357-AA86A463E8A1}"/>
              </a:ext>
            </a:extLst>
          </p:cNvPr>
          <p:cNvSpPr>
            <a:spLocks noGrp="1"/>
          </p:cNvSpPr>
          <p:nvPr>
            <p:ph type="title"/>
          </p:nvPr>
        </p:nvSpPr>
        <p:spPr>
          <a:xfrm>
            <a:off x="241200" y="157252"/>
            <a:ext cx="11709600" cy="763600"/>
          </a:xfrm>
        </p:spPr>
        <p:txBody>
          <a:bodyPr/>
          <a:lstStyle/>
          <a:p>
            <a:r>
              <a:rPr lang="en-US" dirty="0"/>
              <a:t>Evaluation Setup</a:t>
            </a:r>
          </a:p>
        </p:txBody>
      </p:sp>
      <p:sp>
        <p:nvSpPr>
          <p:cNvPr id="4" name="Slide Number Placeholder 3">
            <a:extLst>
              <a:ext uri="{FF2B5EF4-FFF2-40B4-BE49-F238E27FC236}">
                <a16:creationId xmlns:a16="http://schemas.microsoft.com/office/drawing/2014/main" id="{7D07B532-8D4C-4785-BB0F-71815B21E397}"/>
              </a:ext>
            </a:extLst>
          </p:cNvPr>
          <p:cNvSpPr>
            <a:spLocks noGrp="1"/>
          </p:cNvSpPr>
          <p:nvPr>
            <p:ph type="sldNum" idx="12"/>
          </p:nvPr>
        </p:nvSpPr>
        <p:spPr/>
        <p:txBody>
          <a:bodyPr/>
          <a:lstStyle/>
          <a:p>
            <a:fld id="{00000000-1234-1234-1234-123412341234}" type="slidenum">
              <a:rPr lang="en" smtClean="0"/>
              <a:pPr/>
              <a:t>10</a:t>
            </a:fld>
            <a:endParaRPr lang="en"/>
          </a:p>
        </p:txBody>
      </p:sp>
      <p:sp>
        <p:nvSpPr>
          <p:cNvPr id="6" name="Text Placeholder 5">
            <a:extLst>
              <a:ext uri="{FF2B5EF4-FFF2-40B4-BE49-F238E27FC236}">
                <a16:creationId xmlns:a16="http://schemas.microsoft.com/office/drawing/2014/main" id="{C78D4089-03DD-42DB-A837-DBA0FD37A577}"/>
              </a:ext>
            </a:extLst>
          </p:cNvPr>
          <p:cNvSpPr txBox="1">
            <a:spLocks noGrp="1"/>
          </p:cNvSpPr>
          <p:nvPr>
            <p:ph type="body" idx="1"/>
          </p:nvPr>
        </p:nvSpPr>
        <p:spPr>
          <a:xfrm>
            <a:off x="299510" y="1058702"/>
            <a:ext cx="11892490" cy="1557319"/>
          </a:xfrm>
          <a:prstGeom prst="rect">
            <a:avLst/>
          </a:prstGeom>
          <a:noFill/>
        </p:spPr>
        <p:txBody>
          <a:bodyPr wrap="square" rtlCol="0">
            <a:spAutoFit/>
          </a:bodyPr>
          <a:lstStyle/>
          <a:p>
            <a:pPr marL="152396" indent="0">
              <a:buNone/>
            </a:pPr>
            <a:r>
              <a:rPr lang="en-US" sz="2800" b="1" dirty="0">
                <a:solidFill>
                  <a:srgbClr val="C00000"/>
                </a:solidFill>
                <a:latin typeface="+mn-lt"/>
              </a:rPr>
              <a:t>Open</a:t>
            </a:r>
            <a:r>
              <a:rPr lang="en-US" altLang="zh-CN" sz="2800" b="1" dirty="0">
                <a:solidFill>
                  <a:srgbClr val="C00000"/>
                </a:solidFill>
                <a:latin typeface="+mn-lt"/>
              </a:rPr>
              <a:t>CSR </a:t>
            </a:r>
            <a:r>
              <a:rPr lang="en-US" sz="2800" b="1" dirty="0">
                <a:solidFill>
                  <a:srgbClr val="C00000"/>
                </a:solidFill>
                <a:latin typeface="+mn-lt"/>
              </a:rPr>
              <a:t>Dataset</a:t>
            </a:r>
          </a:p>
          <a:p>
            <a:pPr>
              <a:lnSpc>
                <a:spcPct val="100000"/>
              </a:lnSpc>
            </a:pPr>
            <a:r>
              <a:rPr lang="en-US" sz="3200" dirty="0">
                <a:latin typeface="+mn-lt"/>
              </a:rPr>
              <a:t>Reformatted 3 Multiple-Choice QA Datasets  (ARC, OBQA, QASC)</a:t>
            </a:r>
          </a:p>
          <a:p>
            <a:pPr>
              <a:lnSpc>
                <a:spcPct val="100000"/>
              </a:lnSpc>
            </a:pPr>
            <a:r>
              <a:rPr lang="en-US" sz="3200" dirty="0">
                <a:latin typeface="+mn-lt"/>
              </a:rPr>
              <a:t>+ </a:t>
            </a:r>
            <a:r>
              <a:rPr lang="en-US" sz="3200" b="1" dirty="0">
                <a:latin typeface="+mn-lt"/>
              </a:rPr>
              <a:t>Human-Annotated Answers </a:t>
            </a:r>
            <a:r>
              <a:rPr lang="en-US" sz="1800" b="1" dirty="0">
                <a:latin typeface="+mn-lt"/>
              </a:rPr>
              <a:t>(7 answer concepts per question on average)</a:t>
            </a:r>
          </a:p>
        </p:txBody>
      </p:sp>
      <p:pic>
        <p:nvPicPr>
          <p:cNvPr id="7" name="Picture 6">
            <a:extLst>
              <a:ext uri="{FF2B5EF4-FFF2-40B4-BE49-F238E27FC236}">
                <a16:creationId xmlns:a16="http://schemas.microsoft.com/office/drawing/2014/main" id="{317325AE-D700-4782-9AB3-8F1CF512E9FD}"/>
              </a:ext>
            </a:extLst>
          </p:cNvPr>
          <p:cNvPicPr>
            <a:picLocks noChangeAspect="1"/>
          </p:cNvPicPr>
          <p:nvPr/>
        </p:nvPicPr>
        <p:blipFill>
          <a:blip r:embed="rId3"/>
          <a:stretch>
            <a:fillRect/>
          </a:stretch>
        </p:blipFill>
        <p:spPr>
          <a:xfrm>
            <a:off x="367495" y="2821746"/>
            <a:ext cx="4522029" cy="3419745"/>
          </a:xfrm>
          <a:prstGeom prst="rect">
            <a:avLst/>
          </a:prstGeom>
        </p:spPr>
      </p:pic>
      <p:sp>
        <p:nvSpPr>
          <p:cNvPr id="8" name="TextBox 7">
            <a:extLst>
              <a:ext uri="{FF2B5EF4-FFF2-40B4-BE49-F238E27FC236}">
                <a16:creationId xmlns:a16="http://schemas.microsoft.com/office/drawing/2014/main" id="{4881D57B-C511-47B8-B5AF-DE42CA8453CB}"/>
              </a:ext>
            </a:extLst>
          </p:cNvPr>
          <p:cNvSpPr txBox="1"/>
          <p:nvPr/>
        </p:nvSpPr>
        <p:spPr>
          <a:xfrm>
            <a:off x="4889524" y="2885015"/>
            <a:ext cx="7002966" cy="3293209"/>
          </a:xfrm>
          <a:prstGeom prst="rect">
            <a:avLst/>
          </a:prstGeom>
          <a:noFill/>
        </p:spPr>
        <p:txBody>
          <a:bodyPr wrap="square" rtlCol="0">
            <a:spAutoFit/>
          </a:bodyPr>
          <a:lstStyle/>
          <a:p>
            <a:r>
              <a:rPr lang="en-US" sz="3200" b="1" dirty="0">
                <a:solidFill>
                  <a:srgbClr val="7030A0"/>
                </a:solidFill>
              </a:rPr>
              <a:t>Metrics for evaluation</a:t>
            </a:r>
          </a:p>
          <a:p>
            <a:endParaRPr lang="en-US" sz="3200" b="1" dirty="0">
              <a:solidFill>
                <a:srgbClr val="C00000"/>
              </a:solidFill>
            </a:endParaRPr>
          </a:p>
          <a:p>
            <a:pPr marL="285750" indent="-285750">
              <a:buFontTx/>
              <a:buChar char="-"/>
            </a:pPr>
            <a:r>
              <a:rPr lang="en-US" sz="1800" b="1" dirty="0">
                <a:solidFill>
                  <a:srgbClr val="C00000"/>
                </a:solidFill>
              </a:rPr>
              <a:t>Hit Acc @ K </a:t>
            </a:r>
            <a:r>
              <a:rPr lang="en-US" b="1" dirty="0">
                <a:solidFill>
                  <a:srgbClr val="C00000"/>
                </a:solidFill>
              </a:rPr>
              <a:t> &lt;--   </a:t>
            </a:r>
            <a:r>
              <a:rPr lang="en-US" b="1" dirty="0"/>
              <a:t>In the </a:t>
            </a:r>
            <a:r>
              <a:rPr lang="en-US" b="1" dirty="0">
                <a:solidFill>
                  <a:srgbClr val="C00000"/>
                </a:solidFill>
              </a:rPr>
              <a:t>top K </a:t>
            </a:r>
            <a:r>
              <a:rPr lang="en-US" b="1" dirty="0"/>
              <a:t>retrieved facts, there is </a:t>
            </a:r>
            <a:r>
              <a:rPr lang="en-US" b="1" dirty="0">
                <a:solidFill>
                  <a:srgbClr val="C00000"/>
                </a:solidFill>
              </a:rPr>
              <a:t>at least one fact </a:t>
            </a:r>
            <a:r>
              <a:rPr lang="en-US" b="1" dirty="0"/>
              <a:t>containing a correct answer (1 or 0).</a:t>
            </a:r>
          </a:p>
          <a:p>
            <a:pPr marL="285750" indent="-285750">
              <a:buFontTx/>
              <a:buChar char="-"/>
            </a:pPr>
            <a:endParaRPr lang="en-US" b="1" dirty="0">
              <a:solidFill>
                <a:srgbClr val="C00000"/>
              </a:solidFill>
            </a:endParaRPr>
          </a:p>
          <a:p>
            <a:pPr marL="285750" indent="-285750">
              <a:buFontTx/>
              <a:buChar char="-"/>
            </a:pPr>
            <a:r>
              <a:rPr lang="en-US" altLang="zh-CN" sz="1800" b="1" dirty="0">
                <a:solidFill>
                  <a:srgbClr val="C00000"/>
                </a:solidFill>
              </a:rPr>
              <a:t>Ret</a:t>
            </a:r>
            <a:r>
              <a:rPr lang="en-US" sz="1800" b="1" dirty="0">
                <a:solidFill>
                  <a:srgbClr val="C00000"/>
                </a:solidFill>
              </a:rPr>
              <a:t> Acc @ K  </a:t>
            </a:r>
            <a:r>
              <a:rPr lang="en-US" b="1" dirty="0">
                <a:solidFill>
                  <a:srgbClr val="C00000"/>
                </a:solidFill>
              </a:rPr>
              <a:t>&lt;-- </a:t>
            </a:r>
            <a:r>
              <a:rPr lang="en-US" b="1" dirty="0"/>
              <a:t> In the </a:t>
            </a:r>
            <a:r>
              <a:rPr lang="en-US" b="1" dirty="0">
                <a:solidFill>
                  <a:srgbClr val="C00000"/>
                </a:solidFill>
              </a:rPr>
              <a:t>top K retrieved facts, </a:t>
            </a:r>
            <a:r>
              <a:rPr lang="en-US" b="1" dirty="0"/>
              <a:t>the </a:t>
            </a:r>
            <a:r>
              <a:rPr lang="en-US" b="1" dirty="0">
                <a:solidFill>
                  <a:srgbClr val="C00000"/>
                </a:solidFill>
              </a:rPr>
              <a:t>percentage</a:t>
            </a:r>
            <a:r>
              <a:rPr lang="en-US" b="1" dirty="0"/>
              <a:t> of the recalled answer concepts (over all the correct answer concepts).</a:t>
            </a:r>
          </a:p>
          <a:p>
            <a:pPr marL="285750" indent="-285750">
              <a:buFontTx/>
              <a:buChar char="-"/>
            </a:pPr>
            <a:endParaRPr lang="en-US" b="1" dirty="0"/>
          </a:p>
          <a:p>
            <a:pPr marL="285750" indent="-285750">
              <a:buFontTx/>
              <a:buChar char="-"/>
            </a:pPr>
            <a:r>
              <a:rPr lang="en-US" dirty="0"/>
              <a:t>Both are </a:t>
            </a:r>
            <a:r>
              <a:rPr lang="en-US" altLang="zh-CN" dirty="0"/>
              <a:t>reported</a:t>
            </a:r>
            <a:r>
              <a:rPr lang="zh-CN" altLang="en-US" dirty="0"/>
              <a:t> </a:t>
            </a:r>
            <a:r>
              <a:rPr lang="en-US" altLang="zh-CN" dirty="0"/>
              <a:t>as</a:t>
            </a:r>
            <a:r>
              <a:rPr lang="zh-CN" altLang="en-US" dirty="0"/>
              <a:t> </a:t>
            </a:r>
            <a:r>
              <a:rPr lang="en-US" altLang="zh-CN" dirty="0"/>
              <a:t>an</a:t>
            </a:r>
            <a:r>
              <a:rPr lang="en-US" dirty="0"/>
              <a:t> </a:t>
            </a:r>
            <a:r>
              <a:rPr lang="en-US" b="1" dirty="0">
                <a:solidFill>
                  <a:srgbClr val="C00000"/>
                </a:solidFill>
              </a:rPr>
              <a:t>average</a:t>
            </a:r>
            <a:r>
              <a:rPr lang="en-US" dirty="0"/>
              <a:t> over all examples in the </a:t>
            </a:r>
            <a:r>
              <a:rPr lang="en-US" b="1" dirty="0"/>
              <a:t>test set</a:t>
            </a:r>
            <a:r>
              <a:rPr lang="en-US" dirty="0"/>
              <a:t>.</a:t>
            </a:r>
          </a:p>
          <a:p>
            <a:pPr marL="285750" indent="-285750">
              <a:buFontTx/>
              <a:buChar char="-"/>
            </a:pPr>
            <a:endParaRPr lang="en-US" dirty="0"/>
          </a:p>
        </p:txBody>
      </p:sp>
    </p:spTree>
    <p:extLst>
      <p:ext uri="{BB962C8B-B14F-4D97-AF65-F5344CB8AC3E}">
        <p14:creationId xmlns:p14="http://schemas.microsoft.com/office/powerpoint/2010/main" val="16130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E991-5F72-4EC6-B91C-39C7DEEA3F53}"/>
              </a:ext>
            </a:extLst>
          </p:cNvPr>
          <p:cNvSpPr>
            <a:spLocks noGrp="1"/>
          </p:cNvSpPr>
          <p:nvPr>
            <p:ph type="title"/>
          </p:nvPr>
        </p:nvSpPr>
        <p:spPr/>
        <p:txBody>
          <a:bodyPr/>
          <a:lstStyle/>
          <a:p>
            <a:r>
              <a:rPr lang="en-US" dirty="0"/>
              <a:t>Main Experimental Results</a:t>
            </a:r>
          </a:p>
        </p:txBody>
      </p:sp>
      <p:sp>
        <p:nvSpPr>
          <p:cNvPr id="4" name="Slide Number Placeholder 3">
            <a:extLst>
              <a:ext uri="{FF2B5EF4-FFF2-40B4-BE49-F238E27FC236}">
                <a16:creationId xmlns:a16="http://schemas.microsoft.com/office/drawing/2014/main" id="{70840878-9A07-4BD1-8D63-C28F8072958B}"/>
              </a:ext>
            </a:extLst>
          </p:cNvPr>
          <p:cNvSpPr>
            <a:spLocks noGrp="1"/>
          </p:cNvSpPr>
          <p:nvPr>
            <p:ph type="sldNum" sz="quarter" idx="12"/>
          </p:nvPr>
        </p:nvSpPr>
        <p:spPr/>
        <p:txBody>
          <a:bodyPr/>
          <a:lstStyle/>
          <a:p>
            <a:fld id="{EF64EFC3-3304-4F1F-90A1-A73AC021FFFE}" type="slidenum">
              <a:rPr lang="en-US" smtClean="0"/>
              <a:t>11</a:t>
            </a:fld>
            <a:endParaRPr lang="en-US" dirty="0"/>
          </a:p>
        </p:txBody>
      </p:sp>
      <p:pic>
        <p:nvPicPr>
          <p:cNvPr id="8" name="Picture 7" descr="Chart, bar chart&#10;&#10;Description automatically generated">
            <a:extLst>
              <a:ext uri="{FF2B5EF4-FFF2-40B4-BE49-F238E27FC236}">
                <a16:creationId xmlns:a16="http://schemas.microsoft.com/office/drawing/2014/main" id="{B93E03C5-3941-4416-AA42-FEF22556FE66}"/>
              </a:ext>
            </a:extLst>
          </p:cNvPr>
          <p:cNvPicPr>
            <a:picLocks noChangeAspect="1"/>
          </p:cNvPicPr>
          <p:nvPr/>
        </p:nvPicPr>
        <p:blipFill rotWithShape="1">
          <a:blip r:embed="rId3">
            <a:extLst>
              <a:ext uri="{28A0092B-C50C-407E-A947-70E740481C1C}">
                <a14:useLocalDpi xmlns:a14="http://schemas.microsoft.com/office/drawing/2010/main" val="0"/>
              </a:ext>
            </a:extLst>
          </a:blip>
          <a:srcRect l="2917" t="1" r="5160" b="3425"/>
          <a:stretch/>
        </p:blipFill>
        <p:spPr>
          <a:xfrm>
            <a:off x="238978" y="1631302"/>
            <a:ext cx="6799208" cy="44200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607F55D4-CD4F-453A-8106-611DE6E5204E}"/>
              </a:ext>
            </a:extLst>
          </p:cNvPr>
          <p:cNvSpPr txBox="1"/>
          <p:nvPr/>
        </p:nvSpPr>
        <p:spPr>
          <a:xfrm>
            <a:off x="2522704" y="1840775"/>
            <a:ext cx="1994457" cy="523220"/>
          </a:xfrm>
          <a:prstGeom prst="rect">
            <a:avLst/>
          </a:prstGeom>
          <a:noFill/>
        </p:spPr>
        <p:txBody>
          <a:bodyPr wrap="none" rtlCol="0">
            <a:spAutoFit/>
          </a:bodyPr>
          <a:lstStyle/>
          <a:p>
            <a:r>
              <a:rPr lang="en-US" sz="2800" b="1" dirty="0">
                <a:solidFill>
                  <a:srgbClr val="C00000"/>
                </a:solidFill>
              </a:rPr>
              <a:t>Hit Acc @50</a:t>
            </a:r>
          </a:p>
        </p:txBody>
      </p:sp>
      <p:pic>
        <p:nvPicPr>
          <p:cNvPr id="10" name="Picture 9">
            <a:extLst>
              <a:ext uri="{FF2B5EF4-FFF2-40B4-BE49-F238E27FC236}">
                <a16:creationId xmlns:a16="http://schemas.microsoft.com/office/drawing/2014/main" id="{996B73A2-B4C7-438A-829D-B70353C12C0C}"/>
              </a:ext>
            </a:extLst>
          </p:cNvPr>
          <p:cNvPicPr>
            <a:picLocks noChangeAspect="1"/>
          </p:cNvPicPr>
          <p:nvPr/>
        </p:nvPicPr>
        <p:blipFill>
          <a:blip r:embed="rId4"/>
          <a:stretch>
            <a:fillRect/>
          </a:stretch>
        </p:blipFill>
        <p:spPr>
          <a:xfrm>
            <a:off x="7134171" y="2553627"/>
            <a:ext cx="4929748" cy="3701433"/>
          </a:xfrm>
          <a:prstGeom prst="rect">
            <a:avLst/>
          </a:prstGeom>
        </p:spPr>
      </p:pic>
      <p:sp>
        <p:nvSpPr>
          <p:cNvPr id="5" name="Arrow: Bent 4">
            <a:extLst>
              <a:ext uri="{FF2B5EF4-FFF2-40B4-BE49-F238E27FC236}">
                <a16:creationId xmlns:a16="http://schemas.microsoft.com/office/drawing/2014/main" id="{805B77AC-E863-4D04-B838-07DC506A0302}"/>
              </a:ext>
            </a:extLst>
          </p:cNvPr>
          <p:cNvSpPr/>
          <p:nvPr/>
        </p:nvSpPr>
        <p:spPr>
          <a:xfrm rot="5400000">
            <a:off x="8188655" y="988684"/>
            <a:ext cx="623490" cy="2506399"/>
          </a:xfrm>
          <a:prstGeom prst="bentArrow">
            <a:avLst>
              <a:gd name="adj1" fmla="val 21626"/>
              <a:gd name="adj2" fmla="val 13548"/>
              <a:gd name="adj3" fmla="val 18937"/>
              <a:gd name="adj4" fmla="val 249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995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A7B4-5090-45FD-8582-E0F180C40B5E}"/>
              </a:ext>
            </a:extLst>
          </p:cNvPr>
          <p:cNvSpPr>
            <a:spLocks noGrp="1"/>
          </p:cNvSpPr>
          <p:nvPr>
            <p:ph type="title"/>
          </p:nvPr>
        </p:nvSpPr>
        <p:spPr/>
        <p:txBody>
          <a:bodyPr/>
          <a:lstStyle/>
          <a:p>
            <a:r>
              <a:rPr lang="en-US" dirty="0"/>
              <a:t>Experimental Results</a:t>
            </a:r>
          </a:p>
        </p:txBody>
      </p:sp>
      <p:sp>
        <p:nvSpPr>
          <p:cNvPr id="4" name="Slide Number Placeholder 3">
            <a:extLst>
              <a:ext uri="{FF2B5EF4-FFF2-40B4-BE49-F238E27FC236}">
                <a16:creationId xmlns:a16="http://schemas.microsoft.com/office/drawing/2014/main" id="{60625E3B-761B-4BD1-9FD7-0634000F6139}"/>
              </a:ext>
            </a:extLst>
          </p:cNvPr>
          <p:cNvSpPr>
            <a:spLocks noGrp="1"/>
          </p:cNvSpPr>
          <p:nvPr>
            <p:ph type="sldNum" sz="quarter" idx="12"/>
          </p:nvPr>
        </p:nvSpPr>
        <p:spPr/>
        <p:txBody>
          <a:bodyPr/>
          <a:lstStyle/>
          <a:p>
            <a:fld id="{EF64EFC3-3304-4F1F-90A1-A73AC021FFFE}" type="slidenum">
              <a:rPr lang="en-US" smtClean="0"/>
              <a:t>12</a:t>
            </a:fld>
            <a:endParaRPr lang="en-US" dirty="0"/>
          </a:p>
        </p:txBody>
      </p:sp>
      <p:pic>
        <p:nvPicPr>
          <p:cNvPr id="5" name="Picture 4">
            <a:extLst>
              <a:ext uri="{FF2B5EF4-FFF2-40B4-BE49-F238E27FC236}">
                <a16:creationId xmlns:a16="http://schemas.microsoft.com/office/drawing/2014/main" id="{49BC30AD-29D6-4829-B0C6-C1B100883AC4}"/>
              </a:ext>
            </a:extLst>
          </p:cNvPr>
          <p:cNvPicPr>
            <a:picLocks noChangeAspect="1"/>
          </p:cNvPicPr>
          <p:nvPr/>
        </p:nvPicPr>
        <p:blipFill rotWithShape="1">
          <a:blip r:embed="rId3"/>
          <a:srcRect l="738" r="2667" b="45082"/>
          <a:stretch/>
        </p:blipFill>
        <p:spPr>
          <a:xfrm>
            <a:off x="6370954" y="2879325"/>
            <a:ext cx="5730744" cy="1473999"/>
          </a:xfrm>
          <a:prstGeom prst="rect">
            <a:avLst/>
          </a:prstGeom>
        </p:spPr>
      </p:pic>
      <p:sp>
        <p:nvSpPr>
          <p:cNvPr id="14" name="TextBox 13">
            <a:extLst>
              <a:ext uri="{FF2B5EF4-FFF2-40B4-BE49-F238E27FC236}">
                <a16:creationId xmlns:a16="http://schemas.microsoft.com/office/drawing/2014/main" id="{C55082AD-77D6-4A6F-B670-6E2A4B139A4E}"/>
              </a:ext>
            </a:extLst>
          </p:cNvPr>
          <p:cNvSpPr txBox="1"/>
          <p:nvPr/>
        </p:nvSpPr>
        <p:spPr>
          <a:xfrm>
            <a:off x="6573779" y="1669337"/>
            <a:ext cx="4962641" cy="954107"/>
          </a:xfrm>
          <a:prstGeom prst="rect">
            <a:avLst/>
          </a:prstGeom>
          <a:noFill/>
        </p:spPr>
        <p:txBody>
          <a:bodyPr wrap="none" rtlCol="0">
            <a:spAutoFit/>
          </a:bodyPr>
          <a:lstStyle/>
          <a:p>
            <a:pPr algn="ctr"/>
            <a:r>
              <a:rPr lang="en-US" sz="2800" b="1" dirty="0">
                <a:solidFill>
                  <a:schemeClr val="accent5"/>
                </a:solidFill>
              </a:rPr>
              <a:t>DPR vs DrFact: </a:t>
            </a:r>
          </a:p>
          <a:p>
            <a:pPr algn="ctr"/>
            <a:r>
              <a:rPr lang="en-US" altLang="zh-CN" sz="2800" b="1" dirty="0">
                <a:solidFill>
                  <a:schemeClr val="accent5"/>
                </a:solidFill>
              </a:rPr>
              <a:t>Faithfulness and </a:t>
            </a:r>
            <a:r>
              <a:rPr lang="en-US" sz="2800" b="1" dirty="0">
                <a:solidFill>
                  <a:schemeClr val="accent5"/>
                </a:solidFill>
              </a:rPr>
              <a:t>Interpretability</a:t>
            </a:r>
          </a:p>
        </p:txBody>
      </p:sp>
      <p:pic>
        <p:nvPicPr>
          <p:cNvPr id="9" name="Picture 8">
            <a:extLst>
              <a:ext uri="{FF2B5EF4-FFF2-40B4-BE49-F238E27FC236}">
                <a16:creationId xmlns:a16="http://schemas.microsoft.com/office/drawing/2014/main" id="{9396139F-2D0E-46DB-99BB-D8913590FADA}"/>
              </a:ext>
            </a:extLst>
          </p:cNvPr>
          <p:cNvPicPr>
            <a:picLocks noChangeAspect="1"/>
          </p:cNvPicPr>
          <p:nvPr/>
        </p:nvPicPr>
        <p:blipFill rotWithShape="1">
          <a:blip r:embed="rId3"/>
          <a:srcRect l="994" t="54918" r="2666"/>
          <a:stretch/>
        </p:blipFill>
        <p:spPr>
          <a:xfrm>
            <a:off x="6386068" y="4353323"/>
            <a:ext cx="5715630" cy="1209989"/>
          </a:xfrm>
          <a:prstGeom prst="rect">
            <a:avLst/>
          </a:prstGeom>
        </p:spPr>
      </p:pic>
      <p:pic>
        <p:nvPicPr>
          <p:cNvPr id="11" name="Picture 10">
            <a:extLst>
              <a:ext uri="{FF2B5EF4-FFF2-40B4-BE49-F238E27FC236}">
                <a16:creationId xmlns:a16="http://schemas.microsoft.com/office/drawing/2014/main" id="{BB5CF898-9C42-4F4E-845E-3AF390D737FE}"/>
              </a:ext>
            </a:extLst>
          </p:cNvPr>
          <p:cNvPicPr>
            <a:picLocks noChangeAspect="1"/>
          </p:cNvPicPr>
          <p:nvPr/>
        </p:nvPicPr>
        <p:blipFill rotWithShape="1">
          <a:blip r:embed="rId4"/>
          <a:srcRect t="4766"/>
          <a:stretch/>
        </p:blipFill>
        <p:spPr>
          <a:xfrm>
            <a:off x="298450" y="1364213"/>
            <a:ext cx="5838917" cy="2064787"/>
          </a:xfrm>
          <a:prstGeom prst="rect">
            <a:avLst/>
          </a:prstGeom>
        </p:spPr>
      </p:pic>
      <p:pic>
        <p:nvPicPr>
          <p:cNvPr id="6" name="Picture 5">
            <a:extLst>
              <a:ext uri="{FF2B5EF4-FFF2-40B4-BE49-F238E27FC236}">
                <a16:creationId xmlns:a16="http://schemas.microsoft.com/office/drawing/2014/main" id="{6A1F327C-161A-4AE0-B3DE-FFA1B3F1C02B}"/>
              </a:ext>
            </a:extLst>
          </p:cNvPr>
          <p:cNvPicPr>
            <a:picLocks noChangeAspect="1"/>
          </p:cNvPicPr>
          <p:nvPr/>
        </p:nvPicPr>
        <p:blipFill>
          <a:blip r:embed="rId5"/>
          <a:stretch>
            <a:fillRect/>
          </a:stretch>
        </p:blipFill>
        <p:spPr>
          <a:xfrm>
            <a:off x="220660" y="3495991"/>
            <a:ext cx="5916707" cy="2408987"/>
          </a:xfrm>
          <a:prstGeom prst="rect">
            <a:avLst/>
          </a:prstGeom>
        </p:spPr>
      </p:pic>
    </p:spTree>
    <p:extLst>
      <p:ext uri="{BB962C8B-B14F-4D97-AF65-F5344CB8AC3E}">
        <p14:creationId xmlns:p14="http://schemas.microsoft.com/office/powerpoint/2010/main" val="303197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1D4D-033D-416B-88F3-65F55FFD2256}"/>
              </a:ext>
            </a:extLst>
          </p:cNvPr>
          <p:cNvSpPr>
            <a:spLocks noGrp="1"/>
          </p:cNvSpPr>
          <p:nvPr>
            <p:ph type="title"/>
          </p:nvPr>
        </p:nvSpPr>
        <p:spPr>
          <a:xfrm>
            <a:off x="298450" y="367665"/>
            <a:ext cx="11499850" cy="790575"/>
          </a:xfrm>
        </p:spPr>
        <p:txBody>
          <a:bodyPr/>
          <a:lstStyle/>
          <a:p>
            <a:r>
              <a:rPr lang="en-US" dirty="0"/>
              <a:t>Findings and Take-Home Messages</a:t>
            </a:r>
          </a:p>
        </p:txBody>
      </p:sp>
      <p:sp>
        <p:nvSpPr>
          <p:cNvPr id="3" name="Content Placeholder 2">
            <a:extLst>
              <a:ext uri="{FF2B5EF4-FFF2-40B4-BE49-F238E27FC236}">
                <a16:creationId xmlns:a16="http://schemas.microsoft.com/office/drawing/2014/main" id="{1D27F115-5B64-4693-98E3-BA00B5A1CD06}"/>
              </a:ext>
            </a:extLst>
          </p:cNvPr>
          <p:cNvSpPr>
            <a:spLocks noGrp="1"/>
          </p:cNvSpPr>
          <p:nvPr>
            <p:ph idx="1"/>
          </p:nvPr>
        </p:nvSpPr>
        <p:spPr>
          <a:xfrm>
            <a:off x="407035" y="1299527"/>
            <a:ext cx="11499850" cy="5365433"/>
          </a:xfrm>
        </p:spPr>
        <p:txBody>
          <a:bodyPr>
            <a:normAutofit/>
          </a:bodyPr>
          <a:lstStyle/>
          <a:p>
            <a:pPr>
              <a:buFont typeface="Courier New" panose="02070309020205020404" pitchFamily="49" charset="0"/>
              <a:buChar char="o"/>
            </a:pPr>
            <a:r>
              <a:rPr lang="en-US" sz="3600" dirty="0">
                <a:latin typeface="+mn-lt"/>
              </a:rPr>
              <a:t> </a:t>
            </a:r>
            <a:r>
              <a:rPr lang="en-US" sz="3600" b="1" dirty="0">
                <a:solidFill>
                  <a:schemeClr val="accent1"/>
                </a:solidFill>
                <a:latin typeface="+mn-lt"/>
              </a:rPr>
              <a:t>OpenCSR is</a:t>
            </a:r>
            <a:r>
              <a:rPr lang="en-US" sz="3600" dirty="0">
                <a:latin typeface="+mn-lt"/>
              </a:rPr>
              <a:t> </a:t>
            </a:r>
            <a:r>
              <a:rPr lang="en-US" sz="3600" b="1" dirty="0">
                <a:solidFill>
                  <a:schemeClr val="accent1"/>
                </a:solidFill>
                <a:latin typeface="+mn-lt"/>
              </a:rPr>
              <a:t>a novel setting to study CSR</a:t>
            </a:r>
          </a:p>
          <a:p>
            <a:pPr lvl="1">
              <a:buFont typeface="Courier New" panose="02070309020205020404" pitchFamily="49" charset="0"/>
              <a:buChar char="o"/>
            </a:pPr>
            <a:r>
              <a:rPr lang="en-US" sz="3200" dirty="0">
                <a:latin typeface="+mn-lt"/>
              </a:rPr>
              <a:t> more </a:t>
            </a:r>
            <a:r>
              <a:rPr lang="en-US" sz="3200" b="1" dirty="0">
                <a:latin typeface="+mn-lt"/>
              </a:rPr>
              <a:t>realistic</a:t>
            </a:r>
            <a:r>
              <a:rPr lang="en-US" sz="3200" dirty="0">
                <a:latin typeface="+mn-lt"/>
              </a:rPr>
              <a:t> and </a:t>
            </a:r>
            <a:r>
              <a:rPr lang="en-US" sz="3200" b="1" dirty="0">
                <a:latin typeface="+mn-lt"/>
              </a:rPr>
              <a:t>challenging</a:t>
            </a:r>
            <a:r>
              <a:rPr lang="zh-CN" altLang="en-US" sz="3200" dirty="0">
                <a:latin typeface="+mn-lt"/>
              </a:rPr>
              <a:t>．</a:t>
            </a:r>
            <a:endParaRPr lang="en-US" altLang="zh-CN" sz="3200" dirty="0">
              <a:latin typeface="+mn-lt"/>
            </a:endParaRPr>
          </a:p>
          <a:p>
            <a:pPr lvl="1">
              <a:buFont typeface="Courier New" panose="02070309020205020404" pitchFamily="49" charset="0"/>
              <a:buChar char="o"/>
            </a:pPr>
            <a:r>
              <a:rPr lang="en-US" sz="3200" dirty="0">
                <a:latin typeface="+mn-lt"/>
              </a:rPr>
              <a:t> new </a:t>
            </a:r>
            <a:r>
              <a:rPr lang="en-US" sz="3200" b="1" dirty="0">
                <a:latin typeface="+mn-lt"/>
              </a:rPr>
              <a:t>data</a:t>
            </a:r>
            <a:r>
              <a:rPr lang="en-US" sz="3200" dirty="0">
                <a:latin typeface="+mn-lt"/>
              </a:rPr>
              <a:t> annotation for evaluation. </a:t>
            </a:r>
            <a:endParaRPr lang="en-US" sz="2800" dirty="0">
              <a:latin typeface="+mn-lt"/>
            </a:endParaRPr>
          </a:p>
          <a:p>
            <a:pPr marL="457200" lvl="1" indent="0">
              <a:buNone/>
            </a:pPr>
            <a:endParaRPr lang="en-US" sz="3200" dirty="0">
              <a:latin typeface="+mn-lt"/>
            </a:endParaRPr>
          </a:p>
          <a:p>
            <a:pPr>
              <a:buFont typeface="Courier New" panose="02070309020205020404" pitchFamily="49" charset="0"/>
              <a:buChar char="o"/>
            </a:pPr>
            <a:r>
              <a:rPr lang="en-US" sz="3600" b="1" dirty="0">
                <a:solidFill>
                  <a:srgbClr val="C00000"/>
                </a:solidFill>
                <a:latin typeface="+mn-lt"/>
              </a:rPr>
              <a:t>  </a:t>
            </a:r>
            <a:r>
              <a:rPr lang="en-US" sz="3600" b="1" dirty="0" err="1">
                <a:solidFill>
                  <a:srgbClr val="C00000"/>
                </a:solidFill>
                <a:latin typeface="+mn-lt"/>
              </a:rPr>
              <a:t>DrFact</a:t>
            </a:r>
            <a:r>
              <a:rPr lang="en-US" sz="3600" b="1" dirty="0">
                <a:solidFill>
                  <a:srgbClr val="C00000"/>
                </a:solidFill>
                <a:latin typeface="+mn-lt"/>
              </a:rPr>
              <a:t> is an effective and efficient method for OpenCSR</a:t>
            </a:r>
            <a:r>
              <a:rPr lang="en-US" sz="3600" dirty="0">
                <a:latin typeface="+mn-lt"/>
              </a:rPr>
              <a:t>.</a:t>
            </a:r>
          </a:p>
          <a:p>
            <a:pPr lvl="1">
              <a:buFont typeface="Courier New" panose="02070309020205020404" pitchFamily="49" charset="0"/>
              <a:buChar char="o"/>
            </a:pPr>
            <a:r>
              <a:rPr lang="en-US" sz="3200" dirty="0">
                <a:latin typeface="+mn-lt"/>
              </a:rPr>
              <a:t> </a:t>
            </a:r>
            <a:r>
              <a:rPr lang="en-US" sz="3200" b="1" dirty="0">
                <a:latin typeface="+mn-lt"/>
              </a:rPr>
              <a:t>differentiable</a:t>
            </a:r>
            <a:r>
              <a:rPr lang="en-US" sz="3200" dirty="0">
                <a:latin typeface="+mn-lt"/>
              </a:rPr>
              <a:t> Fact-Follow operation for </a:t>
            </a:r>
            <a:r>
              <a:rPr lang="en-US" sz="3200" b="1" dirty="0">
                <a:latin typeface="+mn-lt"/>
              </a:rPr>
              <a:t>end-to-end</a:t>
            </a:r>
            <a:r>
              <a:rPr lang="en-US" sz="3200" dirty="0">
                <a:latin typeface="+mn-lt"/>
              </a:rPr>
              <a:t> learning.</a:t>
            </a:r>
          </a:p>
          <a:p>
            <a:pPr lvl="1">
              <a:buFont typeface="Courier New" panose="02070309020205020404" pitchFamily="49" charset="0"/>
              <a:buChar char="o"/>
            </a:pPr>
            <a:r>
              <a:rPr lang="en-US" sz="3200" dirty="0">
                <a:latin typeface="+mn-lt"/>
              </a:rPr>
              <a:t> </a:t>
            </a:r>
            <a:r>
              <a:rPr lang="en-US" sz="3200" b="1" dirty="0">
                <a:latin typeface="+mn-lt"/>
              </a:rPr>
              <a:t>state-of-the-art</a:t>
            </a:r>
            <a:r>
              <a:rPr lang="en-US" sz="3200" dirty="0">
                <a:latin typeface="+mn-lt"/>
              </a:rPr>
              <a:t> performance comparing to strong baselines.</a:t>
            </a:r>
          </a:p>
          <a:p>
            <a:pPr lvl="1">
              <a:buFont typeface="Courier New" panose="02070309020205020404" pitchFamily="49" charset="0"/>
              <a:buChar char="o"/>
            </a:pPr>
            <a:r>
              <a:rPr lang="en-US" sz="3200" dirty="0">
                <a:latin typeface="+mn-lt"/>
              </a:rPr>
              <a:t> improve the explanations for multi-hop questions.</a:t>
            </a:r>
          </a:p>
          <a:p>
            <a:pPr lvl="1">
              <a:buFont typeface="Courier New" panose="02070309020205020404" pitchFamily="49" charset="0"/>
              <a:buChar char="o"/>
            </a:pPr>
            <a:endParaRPr lang="en-US" sz="3200" dirty="0">
              <a:latin typeface="+mn-lt"/>
            </a:endParaRPr>
          </a:p>
          <a:p>
            <a:pPr>
              <a:buFont typeface="Courier New" panose="02070309020205020404" pitchFamily="49" charset="0"/>
              <a:buChar char="o"/>
            </a:pPr>
            <a:r>
              <a:rPr lang="en-US" sz="3600" dirty="0">
                <a:latin typeface="+mn-lt"/>
              </a:rPr>
              <a:t> Our project website is </a:t>
            </a:r>
            <a:r>
              <a:rPr lang="en-US" sz="3600" dirty="0">
                <a:latin typeface="+mn-lt"/>
                <a:hlinkClick r:id="rId3"/>
              </a:rPr>
              <a:t>https://open-csr.github.io</a:t>
            </a:r>
            <a:endParaRPr lang="en-US" sz="3600" dirty="0">
              <a:latin typeface="+mn-lt"/>
            </a:endParaRPr>
          </a:p>
        </p:txBody>
      </p:sp>
      <p:sp>
        <p:nvSpPr>
          <p:cNvPr id="4" name="Slide Number Placeholder 3">
            <a:extLst>
              <a:ext uri="{FF2B5EF4-FFF2-40B4-BE49-F238E27FC236}">
                <a16:creationId xmlns:a16="http://schemas.microsoft.com/office/drawing/2014/main" id="{6B2911E5-200C-4A03-BC34-5A4E373492F5}"/>
              </a:ext>
            </a:extLst>
          </p:cNvPr>
          <p:cNvSpPr>
            <a:spLocks noGrp="1"/>
          </p:cNvSpPr>
          <p:nvPr>
            <p:ph type="sldNum" sz="quarter" idx="12"/>
          </p:nvPr>
        </p:nvSpPr>
        <p:spPr/>
        <p:txBody>
          <a:bodyPr/>
          <a:lstStyle/>
          <a:p>
            <a:fld id="{EF64EFC3-3304-4F1F-90A1-A73AC021FFFE}" type="slidenum">
              <a:rPr lang="en-US" smtClean="0"/>
              <a:t>13</a:t>
            </a:fld>
            <a:endParaRPr lang="en-US" dirty="0"/>
          </a:p>
        </p:txBody>
      </p:sp>
    </p:spTree>
    <p:extLst>
      <p:ext uri="{BB962C8B-B14F-4D97-AF65-F5344CB8AC3E}">
        <p14:creationId xmlns:p14="http://schemas.microsoft.com/office/powerpoint/2010/main" val="270032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4084BE-99D7-4F3B-AD6C-2DC4AACB8E9D}"/>
              </a:ext>
            </a:extLst>
          </p:cNvPr>
          <p:cNvSpPr>
            <a:spLocks noGrp="1"/>
          </p:cNvSpPr>
          <p:nvPr>
            <p:ph type="sldNum" sz="quarter" idx="12"/>
          </p:nvPr>
        </p:nvSpPr>
        <p:spPr/>
        <p:txBody>
          <a:bodyPr/>
          <a:lstStyle/>
          <a:p>
            <a:fld id="{EF64EFC3-3304-4F1F-90A1-A73AC021FFFE}" type="slidenum">
              <a:rPr lang="en-US" smtClean="0"/>
              <a:t>2</a:t>
            </a:fld>
            <a:endParaRPr lang="en-US" dirty="0"/>
          </a:p>
        </p:txBody>
      </p:sp>
      <p:sp>
        <p:nvSpPr>
          <p:cNvPr id="6" name="TextBox 5">
            <a:extLst>
              <a:ext uri="{FF2B5EF4-FFF2-40B4-BE49-F238E27FC236}">
                <a16:creationId xmlns:a16="http://schemas.microsoft.com/office/drawing/2014/main" id="{8E4F6560-3492-4EF5-AA73-7CB222D64846}"/>
              </a:ext>
            </a:extLst>
          </p:cNvPr>
          <p:cNvSpPr txBox="1"/>
          <p:nvPr/>
        </p:nvSpPr>
        <p:spPr>
          <a:xfrm>
            <a:off x="190295" y="1506794"/>
            <a:ext cx="12001705" cy="1133644"/>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marL="514350" indent="-514350" defTabSz="182563">
              <a:lnSpc>
                <a:spcPct val="150000"/>
              </a:lnSpc>
              <a:spcBef>
                <a:spcPct val="0"/>
              </a:spcBef>
              <a:buFont typeface="+mj-lt"/>
              <a:buAutoNum type="alphaLcParenR"/>
            </a:pPr>
            <a:r>
              <a:rPr lang="en-US" altLang="en-US" sz="2400" dirty="0">
                <a:latin typeface="Sitka Text" panose="02000505000000020004" pitchFamily="2" charset="0"/>
                <a:ea typeface="Avenir Book" charset="0"/>
                <a:cs typeface="Avenir Book" charset="0"/>
                <a:sym typeface="Avenir Book" charset="0"/>
              </a:rPr>
              <a:t>The </a:t>
            </a:r>
            <a:r>
              <a:rPr lang="en-US" altLang="en-US" sz="2400" b="1" dirty="0">
                <a:solidFill>
                  <a:srgbClr val="FF0000"/>
                </a:solidFill>
                <a:latin typeface="Sitka Text" panose="02000505000000020004" pitchFamily="2" charset="0"/>
                <a:ea typeface="Avenir Heavy" charset="0"/>
                <a:cs typeface="Avenir Heavy" charset="0"/>
                <a:sym typeface="Avenir Heavy" charset="0"/>
              </a:rPr>
              <a:t>common</a:t>
            </a:r>
            <a:r>
              <a:rPr lang="en-US" altLang="en-US" sz="2400" b="1" dirty="0">
                <a:solidFill>
                  <a:srgbClr val="FF0000"/>
                </a:solidFill>
                <a:latin typeface="Sitka Text" panose="02000505000000020004" pitchFamily="2" charset="0"/>
                <a:ea typeface="Avenir Book" charset="0"/>
                <a:cs typeface="Avenir Book" charset="0"/>
                <a:sym typeface="Avenir Book" charset="0"/>
              </a:rPr>
              <a:t> </a:t>
            </a:r>
            <a:r>
              <a:rPr lang="en-US" altLang="en-US" sz="2400" b="1" dirty="0">
                <a:solidFill>
                  <a:srgbClr val="FF0000"/>
                </a:solidFill>
                <a:latin typeface="Sitka Text" panose="02000505000000020004" pitchFamily="2" charset="0"/>
                <a:ea typeface="Avenir Heavy" charset="0"/>
                <a:cs typeface="Avenir Heavy" charset="0"/>
                <a:sym typeface="Avenir Heavy" charset="0"/>
              </a:rPr>
              <a:t>knowledge</a:t>
            </a:r>
            <a:r>
              <a:rPr lang="en-US" altLang="en-US" sz="2400" b="1" dirty="0">
                <a:solidFill>
                  <a:srgbClr val="FF0000"/>
                </a:solidFill>
                <a:latin typeface="Sitka Text" panose="02000505000000020004" pitchFamily="2" charset="0"/>
                <a:ea typeface="Avenir Heavy" charset="0"/>
                <a:cs typeface="Avenir Heavy" charset="0"/>
                <a:sym typeface="Avenir Book" charset="0"/>
              </a:rPr>
              <a:t> </a:t>
            </a:r>
            <a:r>
              <a:rPr lang="en-US" altLang="en-US" sz="2400" dirty="0">
                <a:latin typeface="Sitka Text" panose="02000505000000020004" pitchFamily="2" charset="0"/>
                <a:ea typeface="Avenir Book" charset="0"/>
                <a:cs typeface="Avenir Book" charset="0"/>
                <a:sym typeface="Avenir Book" charset="0"/>
              </a:rPr>
              <a:t>that </a:t>
            </a:r>
            <a:r>
              <a:rPr lang="en-US" altLang="zh-CN" sz="2400" dirty="0">
                <a:latin typeface="Sitka Text" panose="02000505000000020004" pitchFamily="2" charset="0"/>
                <a:ea typeface="Avenir Book" charset="0"/>
                <a:cs typeface="Avenir Book" charset="0"/>
                <a:sym typeface="Avenir Book" charset="0"/>
              </a:rPr>
              <a:t>is</a:t>
            </a:r>
            <a:r>
              <a:rPr lang="en-US" altLang="en-US" sz="2400" dirty="0">
                <a:latin typeface="Sitka Text" panose="02000505000000020004" pitchFamily="2" charset="0"/>
                <a:ea typeface="Avenir Book" charset="0"/>
                <a:cs typeface="Avenir Book" charset="0"/>
                <a:sym typeface="Avenir Book" charset="0"/>
              </a:rPr>
              <a:t> shared</a:t>
            </a:r>
            <a:r>
              <a:rPr lang="en-US" altLang="en-US" sz="2400" b="1" dirty="0">
                <a:latin typeface="Sitka Text" panose="02000505000000020004" pitchFamily="2" charset="0"/>
                <a:ea typeface="Avenir Book" charset="0"/>
                <a:cs typeface="Avenir Book" charset="0"/>
                <a:sym typeface="Avenir Book" charset="0"/>
              </a:rPr>
              <a:t> </a:t>
            </a:r>
            <a:r>
              <a:rPr lang="en-US" altLang="en-US" sz="2400" dirty="0">
                <a:latin typeface="Sitka Text" panose="02000505000000020004" pitchFamily="2" charset="0"/>
                <a:ea typeface="Avenir Book" charset="0"/>
                <a:cs typeface="Avenir Book" charset="0"/>
                <a:sym typeface="Avenir Book" charset="0"/>
              </a:rPr>
              <a:t>among </a:t>
            </a:r>
            <a:r>
              <a:rPr lang="en-US" altLang="en-US" sz="2400" dirty="0">
                <a:latin typeface="Sitka Text" panose="02000505000000020004" pitchFamily="2" charset="0"/>
                <a:ea typeface="Avenir Heavy" charset="0"/>
                <a:cs typeface="Avenir Heavy" charset="0"/>
                <a:sym typeface="Avenir Heavy" charset="0"/>
              </a:rPr>
              <a:t>most</a:t>
            </a:r>
            <a:r>
              <a:rPr lang="en-US" altLang="en-US" sz="2400" dirty="0">
                <a:latin typeface="Sitka Text" panose="02000505000000020004" pitchFamily="2" charset="0"/>
                <a:ea typeface="Avenir Book" charset="0"/>
                <a:cs typeface="Avenir Book" charset="0"/>
                <a:sym typeface="Avenir Book" charset="0"/>
              </a:rPr>
              <a:t> people in the world. </a:t>
            </a:r>
          </a:p>
          <a:p>
            <a:pPr marL="514350" indent="-514350" defTabSz="182563">
              <a:lnSpc>
                <a:spcPct val="150000"/>
              </a:lnSpc>
              <a:spcBef>
                <a:spcPct val="0"/>
              </a:spcBef>
              <a:buFont typeface="+mj-lt"/>
              <a:buAutoNum type="alphaLcParenR"/>
            </a:pPr>
            <a:r>
              <a:rPr lang="en-US" altLang="en-US" sz="2400" dirty="0">
                <a:latin typeface="Sitka Text" panose="02000505000000020004" pitchFamily="2" charset="0"/>
                <a:ea typeface="Avenir Heavy" charset="0"/>
                <a:cs typeface="Avenir Heavy" charset="0"/>
                <a:sym typeface="Avenir Heavy" charset="0"/>
              </a:rPr>
              <a:t>The</a:t>
            </a:r>
            <a:r>
              <a:rPr lang="en-US" altLang="en-US" sz="2400" b="1" dirty="0">
                <a:latin typeface="Sitka Text" panose="02000505000000020004" pitchFamily="2" charset="0"/>
                <a:ea typeface="Avenir Heavy" charset="0"/>
                <a:cs typeface="Avenir Heavy" charset="0"/>
                <a:sym typeface="Avenir Heavy" charset="0"/>
              </a:rPr>
              <a:t> </a:t>
            </a:r>
            <a:r>
              <a:rPr lang="en-US" altLang="en-US" sz="2400" b="1" dirty="0">
                <a:solidFill>
                  <a:srgbClr val="FF0000"/>
                </a:solidFill>
                <a:latin typeface="Sitka Text" panose="02000505000000020004" pitchFamily="2" charset="0"/>
                <a:ea typeface="Avenir Heavy" charset="0"/>
                <a:cs typeface="Avenir Heavy" charset="0"/>
                <a:sym typeface="Avenir Heavy" charset="0"/>
              </a:rPr>
              <a:t>reasoning </a:t>
            </a:r>
            <a:r>
              <a:rPr lang="en-US" altLang="en-US" sz="2400" b="1" dirty="0">
                <a:solidFill>
                  <a:srgbClr val="FF0000"/>
                </a:solidFill>
                <a:latin typeface="Sitka Text" panose="02000505000000020004" pitchFamily="2" charset="0"/>
                <a:ea typeface="Avenir Book" charset="0"/>
                <a:cs typeface="Avenir Book" charset="0"/>
                <a:sym typeface="Avenir Book" charset="0"/>
              </a:rPr>
              <a:t>ability </a:t>
            </a:r>
            <a:r>
              <a:rPr lang="en-US" altLang="zh-CN" sz="2400" dirty="0">
                <a:latin typeface="Sitka Text" panose="02000505000000020004" pitchFamily="2" charset="0"/>
                <a:ea typeface="Avenir Book" charset="0"/>
                <a:cs typeface="Avenir Book" charset="0"/>
                <a:sym typeface="Avenir Book" charset="0"/>
              </a:rPr>
              <a:t>to make decisions in </a:t>
            </a:r>
            <a:r>
              <a:rPr lang="en-US" altLang="en-US" sz="2400" dirty="0">
                <a:latin typeface="Sitka Text" panose="02000505000000020004" pitchFamily="2" charset="0"/>
                <a:ea typeface="Avenir Heavy" charset="0"/>
                <a:cs typeface="Avenir Heavy" charset="0"/>
                <a:sym typeface="Avenir Heavy" charset="0"/>
              </a:rPr>
              <a:t>everyday life</a:t>
            </a:r>
            <a:r>
              <a:rPr lang="en-US" altLang="en-US" sz="2400" dirty="0">
                <a:latin typeface="Sitka Text" panose="02000505000000020004" pitchFamily="2" charset="0"/>
                <a:ea typeface="Avenir Heavy" charset="0"/>
                <a:cs typeface="Avenir Heavy" charset="0"/>
                <a:sym typeface="Avenir Book" charset="0"/>
              </a:rPr>
              <a:t>.</a:t>
            </a:r>
            <a:endParaRPr lang="en-US" altLang="en-US" sz="2400" dirty="0">
              <a:latin typeface="Sitka Text" panose="02000505000000020004" pitchFamily="2" charset="0"/>
              <a:ea typeface="Avenir Book" charset="0"/>
              <a:cs typeface="Avenir Book" charset="0"/>
              <a:sym typeface="Avenir Book" charset="0"/>
            </a:endParaRPr>
          </a:p>
        </p:txBody>
      </p:sp>
      <p:sp>
        <p:nvSpPr>
          <p:cNvPr id="7" name="Title 6">
            <a:extLst>
              <a:ext uri="{FF2B5EF4-FFF2-40B4-BE49-F238E27FC236}">
                <a16:creationId xmlns:a16="http://schemas.microsoft.com/office/drawing/2014/main" id="{6D70FB2E-0ACE-4040-A09A-FD742E7A3934}"/>
              </a:ext>
            </a:extLst>
          </p:cNvPr>
          <p:cNvSpPr>
            <a:spLocks noGrp="1"/>
          </p:cNvSpPr>
          <p:nvPr>
            <p:ph type="title"/>
          </p:nvPr>
        </p:nvSpPr>
        <p:spPr>
          <a:xfrm>
            <a:off x="190295" y="716219"/>
            <a:ext cx="11499850" cy="790575"/>
          </a:xfrm>
        </p:spPr>
        <p:txBody>
          <a:bodyPr>
            <a:normAutofit/>
          </a:bodyPr>
          <a:lstStyle/>
          <a:p>
            <a:r>
              <a:rPr lang="en-US" altLang="zh-CN" sz="4400" b="1" dirty="0">
                <a:solidFill>
                  <a:schemeClr val="accent1"/>
                </a:solidFill>
                <a:ea typeface="Avenir Book" charset="0"/>
                <a:cs typeface="Avenir Book" charset="0"/>
                <a:sym typeface="Avenir Book" charset="0"/>
              </a:rPr>
              <a:t>Common-Sense Reasoning (CSR)</a:t>
            </a:r>
            <a:endParaRPr lang="en-US" dirty="0"/>
          </a:p>
        </p:txBody>
      </p:sp>
      <p:sp>
        <p:nvSpPr>
          <p:cNvPr id="10" name="Title 6">
            <a:extLst>
              <a:ext uri="{FF2B5EF4-FFF2-40B4-BE49-F238E27FC236}">
                <a16:creationId xmlns:a16="http://schemas.microsoft.com/office/drawing/2014/main" id="{3C9D333C-8D79-4D3B-99AE-30D88322E042}"/>
              </a:ext>
            </a:extLst>
          </p:cNvPr>
          <p:cNvSpPr txBox="1">
            <a:spLocks/>
          </p:cNvSpPr>
          <p:nvPr/>
        </p:nvSpPr>
        <p:spPr>
          <a:xfrm>
            <a:off x="136955" y="3224552"/>
            <a:ext cx="11499850" cy="7905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b="1" kern="1200">
                <a:solidFill>
                  <a:schemeClr val="tx1"/>
                </a:solidFill>
                <a:latin typeface="Agency FB" panose="020B0503020202020204" pitchFamily="34" charset="0"/>
                <a:ea typeface="+mj-ea"/>
                <a:cs typeface="+mj-cs"/>
              </a:defRPr>
            </a:lvl1pPr>
          </a:lstStyle>
          <a:p>
            <a:r>
              <a:rPr lang="en-US" altLang="zh-CN" dirty="0">
                <a:solidFill>
                  <a:schemeClr val="accent1"/>
                </a:solidFill>
                <a:ea typeface="Avenir Book" charset="0"/>
                <a:cs typeface="Avenir Book" charset="0"/>
                <a:sym typeface="Avenir Book" charset="0"/>
              </a:rPr>
              <a:t>CSR as</a:t>
            </a:r>
            <a:r>
              <a:rPr lang="en-US" altLang="zh-CN" b="0" dirty="0">
                <a:solidFill>
                  <a:schemeClr val="accent1"/>
                </a:solidFill>
                <a:ea typeface="Avenir Book" charset="0"/>
                <a:cs typeface="Avenir Book" charset="0"/>
                <a:sym typeface="Avenir Book" charset="0"/>
              </a:rPr>
              <a:t> </a:t>
            </a:r>
            <a:r>
              <a:rPr lang="en-US" altLang="zh-CN" dirty="0">
                <a:solidFill>
                  <a:schemeClr val="bg2">
                    <a:lumMod val="50000"/>
                  </a:schemeClr>
                </a:solidFill>
                <a:ea typeface="Avenir Book" charset="0"/>
                <a:cs typeface="Avenir Book" charset="0"/>
                <a:sym typeface="Avenir Book" charset="0"/>
              </a:rPr>
              <a:t>Multiple-Choice Question Answering (QA)</a:t>
            </a:r>
            <a:endParaRPr lang="en-US" dirty="0">
              <a:solidFill>
                <a:schemeClr val="bg2">
                  <a:lumMod val="50000"/>
                </a:schemeClr>
              </a:solidFill>
            </a:endParaRPr>
          </a:p>
        </p:txBody>
      </p:sp>
      <p:grpSp>
        <p:nvGrpSpPr>
          <p:cNvPr id="21" name="Group 20">
            <a:extLst>
              <a:ext uri="{FF2B5EF4-FFF2-40B4-BE49-F238E27FC236}">
                <a16:creationId xmlns:a16="http://schemas.microsoft.com/office/drawing/2014/main" id="{F5BF0874-D161-4C55-A081-6BA22E9EDD03}"/>
              </a:ext>
            </a:extLst>
          </p:cNvPr>
          <p:cNvGrpSpPr/>
          <p:nvPr/>
        </p:nvGrpSpPr>
        <p:grpSpPr>
          <a:xfrm>
            <a:off x="6191147" y="4251215"/>
            <a:ext cx="4876258" cy="2199982"/>
            <a:chOff x="5777975" y="4376302"/>
            <a:chExt cx="4876258" cy="2199982"/>
          </a:xfrm>
        </p:grpSpPr>
        <p:pic>
          <p:nvPicPr>
            <p:cNvPr id="11" name="Picture 10">
              <a:extLst>
                <a:ext uri="{FF2B5EF4-FFF2-40B4-BE49-F238E27FC236}">
                  <a16:creationId xmlns:a16="http://schemas.microsoft.com/office/drawing/2014/main" id="{A21ADE29-DB04-4C22-A6EA-640BB9B59C97}"/>
                </a:ext>
              </a:extLst>
            </p:cNvPr>
            <p:cNvPicPr>
              <a:picLocks noChangeAspect="1"/>
            </p:cNvPicPr>
            <p:nvPr/>
          </p:nvPicPr>
          <p:blipFill rotWithShape="1">
            <a:blip r:embed="rId3"/>
            <a:srcRect l="5684" t="73614" r="6744" b="797"/>
            <a:stretch/>
          </p:blipFill>
          <p:spPr>
            <a:xfrm>
              <a:off x="5777975" y="4376302"/>
              <a:ext cx="4876258" cy="16928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F090C433-5117-46DE-AC19-E83029A6B8F6}"/>
                </a:ext>
              </a:extLst>
            </p:cNvPr>
            <p:cNvSpPr txBox="1"/>
            <p:nvPr/>
          </p:nvSpPr>
          <p:spPr>
            <a:xfrm>
              <a:off x="6670712" y="6176174"/>
              <a:ext cx="3090783" cy="400110"/>
            </a:xfrm>
            <a:prstGeom prst="rect">
              <a:avLst/>
            </a:prstGeom>
            <a:noFill/>
          </p:spPr>
          <p:txBody>
            <a:bodyPr wrap="none" rtlCol="0">
              <a:spAutoFit/>
            </a:bodyPr>
            <a:lstStyle/>
            <a:p>
              <a:r>
                <a:rPr lang="en-US" sz="2000" b="1" dirty="0"/>
                <a:t>Social IQA (Sap et al. 2019) </a:t>
              </a:r>
            </a:p>
          </p:txBody>
        </p:sp>
      </p:grpSp>
      <p:grpSp>
        <p:nvGrpSpPr>
          <p:cNvPr id="20" name="Group 19">
            <a:extLst>
              <a:ext uri="{FF2B5EF4-FFF2-40B4-BE49-F238E27FC236}">
                <a16:creationId xmlns:a16="http://schemas.microsoft.com/office/drawing/2014/main" id="{325E83DA-61E5-4768-BDD4-6BE51E592283}"/>
              </a:ext>
            </a:extLst>
          </p:cNvPr>
          <p:cNvGrpSpPr/>
          <p:nvPr/>
        </p:nvGrpSpPr>
        <p:grpSpPr>
          <a:xfrm>
            <a:off x="191573" y="4577670"/>
            <a:ext cx="5695307" cy="1529240"/>
            <a:chOff x="191573" y="4577670"/>
            <a:chExt cx="5695307" cy="1529240"/>
          </a:xfrm>
        </p:grpSpPr>
        <p:grpSp>
          <p:nvGrpSpPr>
            <p:cNvPr id="19" name="Group 18">
              <a:extLst>
                <a:ext uri="{FF2B5EF4-FFF2-40B4-BE49-F238E27FC236}">
                  <a16:creationId xmlns:a16="http://schemas.microsoft.com/office/drawing/2014/main" id="{E7F355B0-2E38-4EF7-AB28-0D7011B0E05E}"/>
                </a:ext>
              </a:extLst>
            </p:cNvPr>
            <p:cNvGrpSpPr/>
            <p:nvPr/>
          </p:nvGrpSpPr>
          <p:grpSpPr>
            <a:xfrm>
              <a:off x="191573" y="4577670"/>
              <a:ext cx="5695307" cy="1042703"/>
              <a:chOff x="191573" y="4577670"/>
              <a:chExt cx="5695307" cy="1042703"/>
            </a:xfrm>
          </p:grpSpPr>
          <p:sp>
            <p:nvSpPr>
              <p:cNvPr id="14" name="Rounded Rectangle 57">
                <a:extLst>
                  <a:ext uri="{FF2B5EF4-FFF2-40B4-BE49-F238E27FC236}">
                    <a16:creationId xmlns:a16="http://schemas.microsoft.com/office/drawing/2014/main" id="{923291AC-4382-46F1-8801-9A5B481E886A}"/>
                  </a:ext>
                </a:extLst>
              </p:cNvPr>
              <p:cNvSpPr/>
              <p:nvPr/>
            </p:nvSpPr>
            <p:spPr>
              <a:xfrm>
                <a:off x="191573" y="4577670"/>
                <a:ext cx="5339671" cy="1042703"/>
              </a:xfrm>
              <a:prstGeom prst="roundRect">
                <a:avLst/>
              </a:prstGeom>
              <a:solidFill>
                <a:schemeClr val="accent2">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a:extLst>
                  <a:ext uri="{FF2B5EF4-FFF2-40B4-BE49-F238E27FC236}">
                    <a16:creationId xmlns:a16="http://schemas.microsoft.com/office/drawing/2014/main" id="{900E0B55-50EB-46F2-A5D1-637C7E4E607F}"/>
                  </a:ext>
                </a:extLst>
              </p:cNvPr>
              <p:cNvSpPr txBox="1"/>
              <p:nvPr/>
            </p:nvSpPr>
            <p:spPr>
              <a:xfrm>
                <a:off x="459672" y="4635473"/>
                <a:ext cx="5427208" cy="461665"/>
              </a:xfrm>
              <a:prstGeom prst="rect">
                <a:avLst/>
              </a:prstGeom>
              <a:noFill/>
            </p:spPr>
            <p:txBody>
              <a:bodyPr wrap="square" rtlCol="0">
                <a:spAutoFit/>
              </a:bodyPr>
              <a:lstStyle/>
              <a:p>
                <a:r>
                  <a:rPr lang="en-US" sz="2400" dirty="0">
                    <a:latin typeface="Sitka Text" panose="02000505000000020004" pitchFamily="2" charset="0"/>
                  </a:rPr>
                  <a:t>Where do adults</a:t>
                </a:r>
                <a:r>
                  <a:rPr lang="zh-CN" altLang="en-US" sz="2400" dirty="0">
                    <a:latin typeface="Sitka Text" panose="02000505000000020004" pitchFamily="2" charset="0"/>
                  </a:rPr>
                  <a:t> </a:t>
                </a:r>
                <a:r>
                  <a:rPr lang="en-US" sz="2400" dirty="0">
                    <a:latin typeface="Sitka Text" panose="02000505000000020004" pitchFamily="2" charset="0"/>
                  </a:rPr>
                  <a:t>use glue sticks?</a:t>
                </a:r>
              </a:p>
            </p:txBody>
          </p:sp>
          <p:sp>
            <p:nvSpPr>
              <p:cNvPr id="17" name="Rectangle 16">
                <a:extLst>
                  <a:ext uri="{FF2B5EF4-FFF2-40B4-BE49-F238E27FC236}">
                    <a16:creationId xmlns:a16="http://schemas.microsoft.com/office/drawing/2014/main" id="{48D40505-CA4A-4639-84EF-D6947C03E43E}"/>
                  </a:ext>
                </a:extLst>
              </p:cNvPr>
              <p:cNvSpPr/>
              <p:nvPr/>
            </p:nvSpPr>
            <p:spPr>
              <a:xfrm>
                <a:off x="237293" y="5208209"/>
                <a:ext cx="5339671" cy="338554"/>
              </a:xfrm>
              <a:prstGeom prst="rect">
                <a:avLst/>
              </a:prstGeom>
            </p:spPr>
            <p:txBody>
              <a:bodyPr wrap="square">
                <a:spAutoFit/>
              </a:bodyPr>
              <a:lstStyle/>
              <a:p>
                <a:r>
                  <a:rPr lang="en-US" altLang="zh-CN" sz="1600" dirty="0">
                    <a:latin typeface="Sitka Text" panose="02000505000000020004" pitchFamily="2" charset="0"/>
                    <a:cs typeface="Aldhabi" panose="01000000000000000000" pitchFamily="2" charset="-78"/>
                  </a:rPr>
                  <a:t>A:</a:t>
                </a:r>
                <a:r>
                  <a:rPr lang="zh-CN" altLang="en-US" sz="1600" dirty="0">
                    <a:latin typeface="Sitka Text" panose="02000505000000020004" pitchFamily="2" charset="0"/>
                    <a:cs typeface="Aldhabi" panose="01000000000000000000" pitchFamily="2" charset="-78"/>
                  </a:rPr>
                  <a:t> </a:t>
                </a:r>
                <a:r>
                  <a:rPr lang="en-US" sz="1600" dirty="0">
                    <a:latin typeface="Sitka Text" panose="02000505000000020004" pitchFamily="2" charset="0"/>
                    <a:cs typeface="Aldhabi" panose="01000000000000000000" pitchFamily="2" charset="-78"/>
                  </a:rPr>
                  <a:t>classroom</a:t>
                </a:r>
                <a:r>
                  <a:rPr lang="zh-CN" altLang="en-US" sz="1600" dirty="0">
                    <a:latin typeface="Sitka Text" panose="02000505000000020004" pitchFamily="2" charset="0"/>
                    <a:cs typeface="Aldhabi" panose="01000000000000000000" pitchFamily="2" charset="-78"/>
                  </a:rPr>
                  <a:t>    </a:t>
                </a:r>
                <a:r>
                  <a:rPr lang="en-US" altLang="zh-CN" sz="1600" dirty="0">
                    <a:latin typeface="Sitka Text" panose="02000505000000020004" pitchFamily="2" charset="0"/>
                    <a:cs typeface="Aldhabi" panose="01000000000000000000" pitchFamily="2" charset="-78"/>
                  </a:rPr>
                  <a:t>B:</a:t>
                </a:r>
                <a:r>
                  <a:rPr lang="zh-CN" altLang="en-US" sz="1600" dirty="0">
                    <a:latin typeface="Sitka Text" panose="02000505000000020004" pitchFamily="2" charset="0"/>
                    <a:cs typeface="Aldhabi" panose="01000000000000000000" pitchFamily="2" charset="-78"/>
                  </a:rPr>
                  <a:t> </a:t>
                </a:r>
                <a:r>
                  <a:rPr lang="en-US" sz="1600" dirty="0">
                    <a:latin typeface="Sitka Text" panose="02000505000000020004" pitchFamily="2" charset="0"/>
                    <a:cs typeface="Aldhabi" panose="01000000000000000000" pitchFamily="2" charset="-78"/>
                  </a:rPr>
                  <a:t>office (</a:t>
                </a:r>
                <a:r>
                  <a:rPr lang="zh-CN" altLang="en-US" sz="1600" dirty="0">
                    <a:latin typeface="Sitka Text" panose="02000505000000020004" pitchFamily="2" charset="0"/>
                    <a:cs typeface="Aldhabi" panose="01000000000000000000" pitchFamily="2" charset="-78"/>
                  </a:rPr>
                  <a:t>√</a:t>
                </a:r>
                <a:r>
                  <a:rPr lang="en-US" sz="1600" dirty="0">
                    <a:latin typeface="Sitka Text" panose="02000505000000020004" pitchFamily="2" charset="0"/>
                    <a:cs typeface="Aldhabi" panose="01000000000000000000" pitchFamily="2" charset="-78"/>
                  </a:rPr>
                  <a:t>)</a:t>
                </a:r>
                <a:r>
                  <a:rPr lang="zh-CN" altLang="en-US" sz="1600" dirty="0">
                    <a:latin typeface="Sitka Text" panose="02000505000000020004" pitchFamily="2" charset="0"/>
                    <a:cs typeface="Aldhabi" panose="01000000000000000000" pitchFamily="2" charset="-78"/>
                  </a:rPr>
                  <a:t>   </a:t>
                </a:r>
                <a:r>
                  <a:rPr lang="en-US" altLang="zh-CN" sz="1600" dirty="0">
                    <a:latin typeface="Sitka Text" panose="02000505000000020004" pitchFamily="2" charset="0"/>
                    <a:cs typeface="Aldhabi" panose="01000000000000000000" pitchFamily="2" charset="-78"/>
                  </a:rPr>
                  <a:t>C:</a:t>
                </a:r>
                <a:r>
                  <a:rPr lang="zh-CN" altLang="en-US" sz="1600" dirty="0">
                    <a:latin typeface="Sitka Text" panose="02000505000000020004" pitchFamily="2" charset="0"/>
                    <a:cs typeface="Aldhabi" panose="01000000000000000000" pitchFamily="2" charset="-78"/>
                  </a:rPr>
                  <a:t> </a:t>
                </a:r>
                <a:r>
                  <a:rPr lang="en-US" sz="1600" dirty="0">
                    <a:latin typeface="Sitka Text" panose="02000505000000020004" pitchFamily="2" charset="0"/>
                    <a:cs typeface="Aldhabi" panose="01000000000000000000" pitchFamily="2" charset="-78"/>
                  </a:rPr>
                  <a:t>desk drawer</a:t>
                </a:r>
                <a:r>
                  <a:rPr lang="zh-CN" altLang="en-US" sz="1600" dirty="0">
                    <a:latin typeface="Sitka Text" panose="02000505000000020004" pitchFamily="2" charset="0"/>
                    <a:cs typeface="Aldhabi" panose="01000000000000000000" pitchFamily="2" charset="-78"/>
                  </a:rPr>
                  <a:t>  </a:t>
                </a:r>
                <a:r>
                  <a:rPr lang="en-US" altLang="zh-CN" sz="1600" dirty="0">
                    <a:latin typeface="Sitka Text" panose="02000505000000020004" pitchFamily="2" charset="0"/>
                    <a:cs typeface="Aldhabi" panose="01000000000000000000" pitchFamily="2" charset="-78"/>
                  </a:rPr>
                  <a:t>D: store</a:t>
                </a:r>
                <a:endParaRPr lang="en-US" sz="1600" dirty="0">
                  <a:latin typeface="Sitka Text" panose="02000505000000020004" pitchFamily="2" charset="0"/>
                  <a:cs typeface="Aldhabi" panose="01000000000000000000" pitchFamily="2" charset="-78"/>
                </a:endParaRPr>
              </a:p>
            </p:txBody>
          </p:sp>
        </p:grpSp>
        <p:sp>
          <p:nvSpPr>
            <p:cNvPr id="18" name="TextBox 17">
              <a:extLst>
                <a:ext uri="{FF2B5EF4-FFF2-40B4-BE49-F238E27FC236}">
                  <a16:creationId xmlns:a16="http://schemas.microsoft.com/office/drawing/2014/main" id="{9B884A6C-FA45-482F-9450-0382E7FE38E1}"/>
                </a:ext>
              </a:extLst>
            </p:cNvPr>
            <p:cNvSpPr txBox="1"/>
            <p:nvPr/>
          </p:nvSpPr>
          <p:spPr>
            <a:xfrm>
              <a:off x="730214" y="5706800"/>
              <a:ext cx="4262385" cy="400110"/>
            </a:xfrm>
            <a:prstGeom prst="rect">
              <a:avLst/>
            </a:prstGeom>
            <a:noFill/>
          </p:spPr>
          <p:txBody>
            <a:bodyPr wrap="none" rtlCol="0">
              <a:spAutoFit/>
            </a:bodyPr>
            <a:lstStyle/>
            <a:p>
              <a:pPr algn="just"/>
              <a:r>
                <a:rPr lang="en-US" sz="2000" b="1" dirty="0"/>
                <a:t>CommonsenseQA (Talmor et al. 2019) </a:t>
              </a:r>
            </a:p>
          </p:txBody>
        </p:sp>
      </p:grpSp>
    </p:spTree>
    <p:extLst>
      <p:ext uri="{BB962C8B-B14F-4D97-AF65-F5344CB8AC3E}">
        <p14:creationId xmlns:p14="http://schemas.microsoft.com/office/powerpoint/2010/main" val="406482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3B66-3AEB-45BC-AD0B-96A4ACAE96D9}"/>
              </a:ext>
            </a:extLst>
          </p:cNvPr>
          <p:cNvSpPr>
            <a:spLocks noGrp="1"/>
          </p:cNvSpPr>
          <p:nvPr>
            <p:ph type="title"/>
          </p:nvPr>
        </p:nvSpPr>
        <p:spPr>
          <a:xfrm>
            <a:off x="267773" y="268458"/>
            <a:ext cx="11499850" cy="1301986"/>
          </a:xfrm>
        </p:spPr>
        <p:txBody>
          <a:bodyPr>
            <a:normAutofit/>
          </a:bodyPr>
          <a:lstStyle/>
          <a:p>
            <a:r>
              <a:rPr lang="en-US" altLang="zh-CN"/>
              <a:t>Is </a:t>
            </a:r>
            <a:r>
              <a:rPr lang="en-US" altLang="zh-CN" dirty="0">
                <a:solidFill>
                  <a:srgbClr val="FF0000"/>
                </a:solidFill>
              </a:rPr>
              <a:t>multiple-choice QA</a:t>
            </a:r>
            <a:r>
              <a:rPr lang="en-US" altLang="zh-CN" dirty="0"/>
              <a:t> realistic? </a:t>
            </a:r>
            <a:endParaRPr lang="en-US" dirty="0">
              <a:solidFill>
                <a:srgbClr val="C00000"/>
              </a:solidFill>
            </a:endParaRPr>
          </a:p>
        </p:txBody>
      </p:sp>
      <p:sp>
        <p:nvSpPr>
          <p:cNvPr id="3" name="Content Placeholder 2">
            <a:extLst>
              <a:ext uri="{FF2B5EF4-FFF2-40B4-BE49-F238E27FC236}">
                <a16:creationId xmlns:a16="http://schemas.microsoft.com/office/drawing/2014/main" id="{C2C11F50-CFB3-4E2C-B481-CCF4BBFBE3C1}"/>
              </a:ext>
            </a:extLst>
          </p:cNvPr>
          <p:cNvSpPr>
            <a:spLocks noGrp="1"/>
          </p:cNvSpPr>
          <p:nvPr>
            <p:ph idx="1"/>
          </p:nvPr>
        </p:nvSpPr>
        <p:spPr>
          <a:xfrm>
            <a:off x="267773" y="4893407"/>
            <a:ext cx="11627105" cy="790574"/>
          </a:xfrm>
          <a:ln>
            <a:solidFill>
              <a:schemeClr val="bg1"/>
            </a:solidFill>
          </a:ln>
        </p:spPr>
        <p:style>
          <a:lnRef idx="2">
            <a:schemeClr val="dk1"/>
          </a:lnRef>
          <a:fillRef idx="1">
            <a:schemeClr val="lt1"/>
          </a:fillRef>
          <a:effectRef idx="0">
            <a:schemeClr val="dk1"/>
          </a:effectRef>
          <a:fontRef idx="minor">
            <a:schemeClr val="dk1"/>
          </a:fontRef>
        </p:style>
        <p:txBody>
          <a:bodyPr>
            <a:normAutofit fontScale="92500"/>
          </a:bodyPr>
          <a:lstStyle/>
          <a:p>
            <a:pPr marL="457200" lvl="1" indent="0">
              <a:buNone/>
            </a:pPr>
            <a:r>
              <a:rPr lang="en-US" sz="4300" dirty="0">
                <a:solidFill>
                  <a:srgbClr val="C00000"/>
                </a:solidFill>
                <a:latin typeface="Nyala" panose="02000504070300020003" pitchFamily="2" charset="0"/>
              </a:rPr>
              <a:t>Common Sense as a Service </a:t>
            </a:r>
            <a:r>
              <a:rPr lang="en-US" sz="4300" dirty="0">
                <a:latin typeface="Nyala" panose="02000504070300020003" pitchFamily="2" charset="0"/>
              </a:rPr>
              <a:t>for </a:t>
            </a:r>
            <a:r>
              <a:rPr lang="en-US" sz="4300" b="1" dirty="0">
                <a:solidFill>
                  <a:schemeClr val="accent5"/>
                </a:solidFill>
                <a:latin typeface="Nyala" panose="02000504070300020003" pitchFamily="2" charset="0"/>
              </a:rPr>
              <a:t>practical</a:t>
            </a:r>
            <a:r>
              <a:rPr lang="en-US" sz="4300" dirty="0">
                <a:latin typeface="Nyala" panose="02000504070300020003" pitchFamily="2" charset="0"/>
              </a:rPr>
              <a:t> AI </a:t>
            </a:r>
            <a:r>
              <a:rPr lang="en-US" altLang="zh-CN" sz="4300" dirty="0">
                <a:latin typeface="Nyala" panose="02000504070300020003" pitchFamily="2" charset="0"/>
              </a:rPr>
              <a:t>a</a:t>
            </a:r>
            <a:r>
              <a:rPr lang="en-US" sz="4300" dirty="0">
                <a:latin typeface="Nyala" panose="02000504070300020003" pitchFamily="2" charset="0"/>
              </a:rPr>
              <a:t>pplications.</a:t>
            </a:r>
          </a:p>
          <a:p>
            <a:pPr marL="457200" lvl="1" indent="0">
              <a:buNone/>
            </a:pPr>
            <a:endParaRPr lang="en-US" dirty="0">
              <a:latin typeface="+mn-lt"/>
            </a:endParaRPr>
          </a:p>
        </p:txBody>
      </p:sp>
      <p:sp>
        <p:nvSpPr>
          <p:cNvPr id="4" name="Slide Number Placeholder 3">
            <a:extLst>
              <a:ext uri="{FF2B5EF4-FFF2-40B4-BE49-F238E27FC236}">
                <a16:creationId xmlns:a16="http://schemas.microsoft.com/office/drawing/2014/main" id="{90676ECC-2F69-4C61-BFAF-6C042592580C}"/>
              </a:ext>
            </a:extLst>
          </p:cNvPr>
          <p:cNvSpPr>
            <a:spLocks noGrp="1"/>
          </p:cNvSpPr>
          <p:nvPr>
            <p:ph type="sldNum" sz="quarter" idx="12"/>
          </p:nvPr>
        </p:nvSpPr>
        <p:spPr/>
        <p:txBody>
          <a:bodyPr/>
          <a:lstStyle/>
          <a:p>
            <a:fld id="{EF64EFC3-3304-4F1F-90A1-A73AC021FFFE}" type="slidenum">
              <a:rPr lang="en-US" smtClean="0"/>
              <a:t>3</a:t>
            </a:fld>
            <a:endParaRPr lang="en-US" dirty="0"/>
          </a:p>
        </p:txBody>
      </p:sp>
      <p:pic>
        <p:nvPicPr>
          <p:cNvPr id="3074" name="Picture 2" descr="17 Great Search Engines You Can Use Instead of Google">
            <a:extLst>
              <a:ext uri="{FF2B5EF4-FFF2-40B4-BE49-F238E27FC236}">
                <a16:creationId xmlns:a16="http://schemas.microsoft.com/office/drawing/2014/main" id="{526A2B38-166A-46A9-8B4E-70C604E0B7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48" t="4876" r="8501" b="4266"/>
          <a:stretch/>
        </p:blipFill>
        <p:spPr bwMode="auto">
          <a:xfrm>
            <a:off x="486246" y="2240774"/>
            <a:ext cx="4142652" cy="2376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82" name="Picture 10" descr="AI Robots: 19 Examples Of Artificial Intelligence In Robotics | Built In">
            <a:extLst>
              <a:ext uri="{FF2B5EF4-FFF2-40B4-BE49-F238E27FC236}">
                <a16:creationId xmlns:a16="http://schemas.microsoft.com/office/drawing/2014/main" id="{3453E1E3-AA65-44D0-95B6-B3F21A7046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232" t="10856"/>
          <a:stretch/>
        </p:blipFill>
        <p:spPr bwMode="auto">
          <a:xfrm>
            <a:off x="8645706" y="2240774"/>
            <a:ext cx="2933355" cy="23764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84" name="Picture 12" descr="Build a chatbot using C# and Dialogflow | by Fouad Roumieh | Voice Tech  Podcast | Medium">
            <a:extLst>
              <a:ext uri="{FF2B5EF4-FFF2-40B4-BE49-F238E27FC236}">
                <a16:creationId xmlns:a16="http://schemas.microsoft.com/office/drawing/2014/main" id="{A43BFDF9-4D29-45B3-9215-8D7280D621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150" t="17306" r="22441" b="17305"/>
          <a:stretch/>
        </p:blipFill>
        <p:spPr bwMode="auto">
          <a:xfrm>
            <a:off x="5097014" y="2181139"/>
            <a:ext cx="3080575" cy="249572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EF50BB-56B0-45F3-9D56-7C7882729B22}"/>
              </a:ext>
            </a:extLst>
          </p:cNvPr>
          <p:cNvSpPr txBox="1"/>
          <p:nvPr/>
        </p:nvSpPr>
        <p:spPr>
          <a:xfrm>
            <a:off x="1501538" y="1657919"/>
            <a:ext cx="2112068" cy="523220"/>
          </a:xfrm>
          <a:prstGeom prst="rect">
            <a:avLst/>
          </a:prstGeom>
          <a:noFill/>
        </p:spPr>
        <p:txBody>
          <a:bodyPr wrap="square" rtlCol="0">
            <a:spAutoFit/>
          </a:bodyPr>
          <a:lstStyle/>
          <a:p>
            <a:pPr algn="ctr"/>
            <a:r>
              <a:rPr lang="en-US" sz="2800" b="1" dirty="0">
                <a:solidFill>
                  <a:schemeClr val="accent5"/>
                </a:solidFill>
                <a:latin typeface="Agency FB" panose="020B0503020202020204" pitchFamily="34" charset="0"/>
              </a:rPr>
              <a:t>Search Engines</a:t>
            </a:r>
          </a:p>
        </p:txBody>
      </p:sp>
      <p:sp>
        <p:nvSpPr>
          <p:cNvPr id="6" name="TextBox 5">
            <a:extLst>
              <a:ext uri="{FF2B5EF4-FFF2-40B4-BE49-F238E27FC236}">
                <a16:creationId xmlns:a16="http://schemas.microsoft.com/office/drawing/2014/main" id="{FF4A66DF-2723-408F-95BB-C76707FA88EE}"/>
              </a:ext>
            </a:extLst>
          </p:cNvPr>
          <p:cNvSpPr txBox="1"/>
          <p:nvPr/>
        </p:nvSpPr>
        <p:spPr>
          <a:xfrm>
            <a:off x="5465007" y="1687731"/>
            <a:ext cx="2344587" cy="523220"/>
          </a:xfrm>
          <a:prstGeom prst="rect">
            <a:avLst/>
          </a:prstGeom>
          <a:noFill/>
        </p:spPr>
        <p:txBody>
          <a:bodyPr wrap="square" rtlCol="0">
            <a:spAutoFit/>
          </a:bodyPr>
          <a:lstStyle/>
          <a:p>
            <a:pPr algn="ctr"/>
            <a:r>
              <a:rPr lang="en-US" sz="2800" b="1" dirty="0">
                <a:solidFill>
                  <a:schemeClr val="accent5"/>
                </a:solidFill>
                <a:latin typeface="Agency FB" panose="020B0503020202020204" pitchFamily="34" charset="0"/>
              </a:rPr>
              <a:t>Dialogue Systems</a:t>
            </a:r>
          </a:p>
        </p:txBody>
      </p:sp>
      <p:sp>
        <p:nvSpPr>
          <p:cNvPr id="7" name="TextBox 6">
            <a:extLst>
              <a:ext uri="{FF2B5EF4-FFF2-40B4-BE49-F238E27FC236}">
                <a16:creationId xmlns:a16="http://schemas.microsoft.com/office/drawing/2014/main" id="{7DBA5D78-E5EC-4C7C-8409-B2646A8D51DC}"/>
              </a:ext>
            </a:extLst>
          </p:cNvPr>
          <p:cNvSpPr txBox="1"/>
          <p:nvPr/>
        </p:nvSpPr>
        <p:spPr>
          <a:xfrm>
            <a:off x="9056349" y="1657919"/>
            <a:ext cx="2112068" cy="523220"/>
          </a:xfrm>
          <a:prstGeom prst="rect">
            <a:avLst/>
          </a:prstGeom>
          <a:noFill/>
        </p:spPr>
        <p:txBody>
          <a:bodyPr wrap="square" rtlCol="0">
            <a:spAutoFit/>
          </a:bodyPr>
          <a:lstStyle/>
          <a:p>
            <a:pPr algn="ctr"/>
            <a:r>
              <a:rPr lang="en-US" sz="2800" b="1" dirty="0">
                <a:solidFill>
                  <a:schemeClr val="accent5"/>
                </a:solidFill>
                <a:latin typeface="Agency FB" panose="020B0503020202020204" pitchFamily="34" charset="0"/>
              </a:rPr>
              <a:t>Robots</a:t>
            </a:r>
          </a:p>
        </p:txBody>
      </p:sp>
      <p:sp>
        <p:nvSpPr>
          <p:cNvPr id="17" name="Content Placeholder 2">
            <a:extLst>
              <a:ext uri="{FF2B5EF4-FFF2-40B4-BE49-F238E27FC236}">
                <a16:creationId xmlns:a16="http://schemas.microsoft.com/office/drawing/2014/main" id="{4CA0507D-944E-4D97-96FF-6E048122FD75}"/>
              </a:ext>
            </a:extLst>
          </p:cNvPr>
          <p:cNvSpPr txBox="1">
            <a:spLocks/>
          </p:cNvSpPr>
          <p:nvPr/>
        </p:nvSpPr>
        <p:spPr>
          <a:xfrm>
            <a:off x="1687347" y="5683981"/>
            <a:ext cx="9029813" cy="10149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latin typeface="Agency FB"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3600" kern="1200" dirty="0" smtClean="0">
                <a:solidFill>
                  <a:schemeClr val="tx1"/>
                </a:solidFill>
                <a:latin typeface="Agency FB"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3200" kern="1200" dirty="0" smtClean="0">
                <a:solidFill>
                  <a:schemeClr val="tx1"/>
                </a:solidFill>
                <a:latin typeface="Agency FB"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schemeClr val="tx1"/>
                </a:solidFill>
                <a:latin typeface="Agency FB"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800" kern="1200" dirty="0" smtClean="0">
                <a:solidFill>
                  <a:schemeClr val="tx1"/>
                </a:solidFill>
                <a:latin typeface="Agency FB"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US" sz="2800" dirty="0">
                <a:highlight>
                  <a:srgbClr val="FFFF00"/>
                </a:highlight>
                <a:latin typeface="+mn-lt"/>
              </a:rPr>
              <a:t>Real use cases usually do </a:t>
            </a:r>
            <a:r>
              <a:rPr lang="en-US" sz="2800" b="1" dirty="0">
                <a:highlight>
                  <a:srgbClr val="FFFF00"/>
                </a:highlight>
                <a:latin typeface="+mn-lt"/>
              </a:rPr>
              <a:t>NOT</a:t>
            </a:r>
            <a:r>
              <a:rPr lang="en-US" sz="2800" dirty="0">
                <a:highlight>
                  <a:srgbClr val="FFFF00"/>
                </a:highlight>
                <a:latin typeface="+mn-lt"/>
              </a:rPr>
              <a:t> provide </a:t>
            </a:r>
            <a:r>
              <a:rPr lang="en-US" sz="2800" b="1" i="1" dirty="0">
                <a:highlight>
                  <a:srgbClr val="FFFF00"/>
                </a:highlight>
                <a:latin typeface="+mn-lt"/>
              </a:rPr>
              <a:t>answer candidates </a:t>
            </a:r>
            <a:r>
              <a:rPr lang="en-US" sz="2800" dirty="0">
                <a:highlight>
                  <a:srgbClr val="FFFF00"/>
                </a:highlight>
                <a:latin typeface="+mn-lt"/>
              </a:rPr>
              <a:t>for querying common sense.</a:t>
            </a:r>
          </a:p>
        </p:txBody>
      </p:sp>
    </p:spTree>
    <p:extLst>
      <p:ext uri="{BB962C8B-B14F-4D97-AF65-F5344CB8AC3E}">
        <p14:creationId xmlns:p14="http://schemas.microsoft.com/office/powerpoint/2010/main" val="209457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F159-C406-43EC-B384-03923A60DCE9}"/>
              </a:ext>
            </a:extLst>
          </p:cNvPr>
          <p:cNvSpPr>
            <a:spLocks noGrp="1"/>
          </p:cNvSpPr>
          <p:nvPr>
            <p:ph type="title"/>
          </p:nvPr>
        </p:nvSpPr>
        <p:spPr/>
        <p:txBody>
          <a:bodyPr/>
          <a:lstStyle/>
          <a:p>
            <a:r>
              <a:rPr lang="en-US" altLang="zh-CN" dirty="0"/>
              <a:t>Our Proposal: </a:t>
            </a:r>
            <a:r>
              <a:rPr lang="en-US" altLang="zh-CN" dirty="0">
                <a:solidFill>
                  <a:schemeClr val="accent1"/>
                </a:solidFill>
              </a:rPr>
              <a:t>Open-Ended Commonsense Reasoning</a:t>
            </a:r>
            <a:endParaRPr lang="en-US" dirty="0">
              <a:solidFill>
                <a:schemeClr val="accent1"/>
              </a:solidFill>
            </a:endParaRPr>
          </a:p>
        </p:txBody>
      </p:sp>
      <p:sp>
        <p:nvSpPr>
          <p:cNvPr id="4" name="Slide Number Placeholder 3">
            <a:extLst>
              <a:ext uri="{FF2B5EF4-FFF2-40B4-BE49-F238E27FC236}">
                <a16:creationId xmlns:a16="http://schemas.microsoft.com/office/drawing/2014/main" id="{F8877749-D247-4DAF-99ED-AF54ACAF1F47}"/>
              </a:ext>
            </a:extLst>
          </p:cNvPr>
          <p:cNvSpPr>
            <a:spLocks noGrp="1"/>
          </p:cNvSpPr>
          <p:nvPr>
            <p:ph type="sldNum" sz="quarter" idx="12"/>
          </p:nvPr>
        </p:nvSpPr>
        <p:spPr/>
        <p:txBody>
          <a:bodyPr/>
          <a:lstStyle/>
          <a:p>
            <a:fld id="{EF64EFC3-3304-4F1F-90A1-A73AC021FFFE}" type="slidenum">
              <a:rPr lang="en-US" smtClean="0"/>
              <a:t>4</a:t>
            </a:fld>
            <a:endParaRPr lang="en-US" dirty="0"/>
          </a:p>
        </p:txBody>
      </p:sp>
      <p:grpSp>
        <p:nvGrpSpPr>
          <p:cNvPr id="45" name="Group 44">
            <a:extLst>
              <a:ext uri="{FF2B5EF4-FFF2-40B4-BE49-F238E27FC236}">
                <a16:creationId xmlns:a16="http://schemas.microsoft.com/office/drawing/2014/main" id="{4D85ACF5-65C9-41ED-ADCA-4B1FC8343247}"/>
              </a:ext>
            </a:extLst>
          </p:cNvPr>
          <p:cNvGrpSpPr/>
          <p:nvPr/>
        </p:nvGrpSpPr>
        <p:grpSpPr>
          <a:xfrm>
            <a:off x="367594" y="1120342"/>
            <a:ext cx="5611654" cy="568884"/>
            <a:chOff x="367594" y="1120342"/>
            <a:chExt cx="5611654" cy="568884"/>
          </a:xfrm>
        </p:grpSpPr>
        <p:sp>
          <p:nvSpPr>
            <p:cNvPr id="11" name="Rounded Rectangle 34">
              <a:extLst>
                <a:ext uri="{FF2B5EF4-FFF2-40B4-BE49-F238E27FC236}">
                  <a16:creationId xmlns:a16="http://schemas.microsoft.com/office/drawing/2014/main" id="{D3681B4A-CEC3-4510-AAE8-39DC58894DFB}"/>
                </a:ext>
              </a:extLst>
            </p:cNvPr>
            <p:cNvSpPr/>
            <p:nvPr/>
          </p:nvSpPr>
          <p:spPr>
            <a:xfrm>
              <a:off x="367594" y="1120342"/>
              <a:ext cx="5533140" cy="568884"/>
            </a:xfrm>
            <a:prstGeom prst="roundRect">
              <a:avLst>
                <a:gd name="adj" fmla="val 7685"/>
              </a:avLst>
            </a:prstGeom>
            <a:solidFill>
              <a:schemeClr val="accent5">
                <a:lumMod val="20000"/>
                <a:lumOff val="80000"/>
                <a:alpha val="43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12" name="TextBox 11">
              <a:extLst>
                <a:ext uri="{FF2B5EF4-FFF2-40B4-BE49-F238E27FC236}">
                  <a16:creationId xmlns:a16="http://schemas.microsoft.com/office/drawing/2014/main" id="{374CE3D0-13F3-4893-B213-BF707D017D96}"/>
                </a:ext>
              </a:extLst>
            </p:cNvPr>
            <p:cNvSpPr txBox="1"/>
            <p:nvPr/>
          </p:nvSpPr>
          <p:spPr>
            <a:xfrm>
              <a:off x="446108" y="1196875"/>
              <a:ext cx="5533140" cy="415816"/>
            </a:xfrm>
            <a:prstGeom prst="rect">
              <a:avLst/>
            </a:prstGeom>
            <a:noFill/>
          </p:spPr>
          <p:txBody>
            <a:bodyPr wrap="none" rtlCol="0">
              <a:spAutoFit/>
            </a:bodyPr>
            <a:lstStyle/>
            <a:p>
              <a:r>
                <a:rPr lang="en-US" sz="2000" dirty="0">
                  <a:latin typeface="Comic Sans MS" panose="030F0702030302020204" pitchFamily="66" charset="0"/>
                </a:rPr>
                <a:t>Q: What can help alleviate global warming?</a:t>
              </a:r>
            </a:p>
          </p:txBody>
        </p:sp>
      </p:grpSp>
      <p:sp>
        <p:nvSpPr>
          <p:cNvPr id="21" name="Rounded Rectangle 34">
            <a:extLst>
              <a:ext uri="{FF2B5EF4-FFF2-40B4-BE49-F238E27FC236}">
                <a16:creationId xmlns:a16="http://schemas.microsoft.com/office/drawing/2014/main" id="{C3A2A888-7A28-4584-9FD6-32BD39C6E1E2}"/>
              </a:ext>
            </a:extLst>
          </p:cNvPr>
          <p:cNvSpPr/>
          <p:nvPr/>
        </p:nvSpPr>
        <p:spPr>
          <a:xfrm>
            <a:off x="372957" y="2777067"/>
            <a:ext cx="5533140" cy="3474471"/>
          </a:xfrm>
          <a:prstGeom prst="roundRect">
            <a:avLst>
              <a:gd name="adj" fmla="val 7685"/>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23" name="Rounded Rectangle 34">
            <a:extLst>
              <a:ext uri="{FF2B5EF4-FFF2-40B4-BE49-F238E27FC236}">
                <a16:creationId xmlns:a16="http://schemas.microsoft.com/office/drawing/2014/main" id="{5F2BDF8F-18F2-4FF1-A513-046906E2EFFC}"/>
              </a:ext>
            </a:extLst>
          </p:cNvPr>
          <p:cNvSpPr/>
          <p:nvPr/>
        </p:nvSpPr>
        <p:spPr>
          <a:xfrm>
            <a:off x="1452346" y="3538994"/>
            <a:ext cx="4297249" cy="683256"/>
          </a:xfrm>
          <a:prstGeom prst="roundRect">
            <a:avLst>
              <a:gd name="adj" fmla="val 7685"/>
            </a:avLst>
          </a:prstGeom>
          <a:solidFill>
            <a:schemeClr val="accent5">
              <a:lumMod val="60000"/>
              <a:lumOff val="40000"/>
              <a:alpha val="2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r>
              <a:rPr lang="en-US" sz="2000" i="1" dirty="0">
                <a:solidFill>
                  <a:srgbClr val="7030A0"/>
                </a:solidFill>
                <a:latin typeface="Nyala" panose="02000504070300020003" pitchFamily="2" charset="0"/>
              </a:rPr>
              <a:t>Carbon dioxide </a:t>
            </a:r>
            <a:r>
              <a:rPr lang="en-US" sz="2000" dirty="0">
                <a:solidFill>
                  <a:schemeClr val="tx1"/>
                </a:solidFill>
                <a:latin typeface="Nyala" panose="02000504070300020003" pitchFamily="2" charset="0"/>
              </a:rPr>
              <a:t>is the major greenhouse gas contributing to </a:t>
            </a:r>
            <a:r>
              <a:rPr lang="en-US" sz="2000" u="sng" dirty="0">
                <a:solidFill>
                  <a:schemeClr val="accent1"/>
                </a:solidFill>
                <a:latin typeface="Nyala" panose="02000504070300020003" pitchFamily="2" charset="0"/>
              </a:rPr>
              <a:t>global warming</a:t>
            </a:r>
            <a:r>
              <a:rPr lang="en-US" sz="2000" dirty="0">
                <a:solidFill>
                  <a:schemeClr val="accent1"/>
                </a:solidFill>
                <a:latin typeface="Nyala" panose="02000504070300020003" pitchFamily="2" charset="0"/>
              </a:rPr>
              <a:t> </a:t>
            </a:r>
            <a:r>
              <a:rPr lang="en-US" sz="2000" dirty="0">
                <a:solidFill>
                  <a:schemeClr val="tx1"/>
                </a:solidFill>
                <a:latin typeface="Nyala" panose="02000504070300020003" pitchFamily="2" charset="0"/>
              </a:rPr>
              <a:t>.</a:t>
            </a:r>
          </a:p>
        </p:txBody>
      </p:sp>
      <p:sp>
        <p:nvSpPr>
          <p:cNvPr id="24" name="Rounded Rectangle 34">
            <a:extLst>
              <a:ext uri="{FF2B5EF4-FFF2-40B4-BE49-F238E27FC236}">
                <a16:creationId xmlns:a16="http://schemas.microsoft.com/office/drawing/2014/main" id="{3646617D-6E22-43D2-940A-8A42D524CDEE}"/>
              </a:ext>
            </a:extLst>
          </p:cNvPr>
          <p:cNvSpPr/>
          <p:nvPr/>
        </p:nvSpPr>
        <p:spPr>
          <a:xfrm>
            <a:off x="1452346" y="4496252"/>
            <a:ext cx="4291928" cy="683256"/>
          </a:xfrm>
          <a:prstGeom prst="roundRect">
            <a:avLst>
              <a:gd name="adj" fmla="val 7685"/>
            </a:avLst>
          </a:prstGeom>
          <a:solidFill>
            <a:schemeClr val="accent5">
              <a:lumMod val="60000"/>
              <a:lumOff val="40000"/>
              <a:alpha val="2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r>
              <a:rPr lang="en-US" sz="2000" u="sng" dirty="0">
                <a:solidFill>
                  <a:schemeClr val="accent6"/>
                </a:solidFill>
                <a:latin typeface="Nyala" panose="02000504070300020003" pitchFamily="2" charset="0"/>
              </a:rPr>
              <a:t>Trees</a:t>
            </a:r>
            <a:r>
              <a:rPr lang="en-US" sz="2000" dirty="0">
                <a:solidFill>
                  <a:schemeClr val="tx1"/>
                </a:solidFill>
                <a:latin typeface="Nyala" panose="02000504070300020003" pitchFamily="2" charset="0"/>
              </a:rPr>
              <a:t> remove </a:t>
            </a:r>
            <a:r>
              <a:rPr lang="en-US" sz="2000" i="1" dirty="0">
                <a:solidFill>
                  <a:srgbClr val="7030A0"/>
                </a:solidFill>
                <a:latin typeface="Nyala" panose="02000504070300020003" pitchFamily="2" charset="0"/>
              </a:rPr>
              <a:t>carbon dioxide</a:t>
            </a:r>
            <a:r>
              <a:rPr lang="en-US" sz="2000" dirty="0">
                <a:solidFill>
                  <a:srgbClr val="7030A0"/>
                </a:solidFill>
                <a:latin typeface="Nyala" panose="02000504070300020003" pitchFamily="2" charset="0"/>
              </a:rPr>
              <a:t> </a:t>
            </a:r>
            <a:r>
              <a:rPr lang="en-US" sz="2000" dirty="0">
                <a:solidFill>
                  <a:schemeClr val="tx1"/>
                </a:solidFill>
                <a:latin typeface="Nyala" panose="02000504070300020003" pitchFamily="2" charset="0"/>
              </a:rPr>
              <a:t>from the atmosphere through photosynthesis .</a:t>
            </a:r>
          </a:p>
        </p:txBody>
      </p:sp>
      <p:pic>
        <p:nvPicPr>
          <p:cNvPr id="25" name="Graphic 24" descr="Folder Search">
            <a:extLst>
              <a:ext uri="{FF2B5EF4-FFF2-40B4-BE49-F238E27FC236}">
                <a16:creationId xmlns:a16="http://schemas.microsoft.com/office/drawing/2014/main" id="{5F7F1C99-C5E8-4AC9-ADEC-C7A1BCD715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1751" y="3563011"/>
            <a:ext cx="375696" cy="375917"/>
          </a:xfrm>
          <a:prstGeom prst="rect">
            <a:avLst/>
          </a:prstGeom>
        </p:spPr>
      </p:pic>
      <p:pic>
        <p:nvPicPr>
          <p:cNvPr id="26" name="Graphic 25" descr="Open book">
            <a:extLst>
              <a:ext uri="{FF2B5EF4-FFF2-40B4-BE49-F238E27FC236}">
                <a16:creationId xmlns:a16="http://schemas.microsoft.com/office/drawing/2014/main" id="{4C18C413-214F-4E22-BA92-902191C76C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2253" y="2909805"/>
            <a:ext cx="604719" cy="605075"/>
          </a:xfrm>
          <a:prstGeom prst="rect">
            <a:avLst/>
          </a:prstGeom>
        </p:spPr>
      </p:pic>
      <p:pic>
        <p:nvPicPr>
          <p:cNvPr id="27" name="Graphic 26" descr="Folder Search">
            <a:extLst>
              <a:ext uri="{FF2B5EF4-FFF2-40B4-BE49-F238E27FC236}">
                <a16:creationId xmlns:a16="http://schemas.microsoft.com/office/drawing/2014/main" id="{9F343523-247C-49F0-85ED-A9538E4F7C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72" y="4546816"/>
            <a:ext cx="375696" cy="375917"/>
          </a:xfrm>
          <a:prstGeom prst="rect">
            <a:avLst/>
          </a:prstGeom>
        </p:spPr>
      </p:pic>
      <p:cxnSp>
        <p:nvCxnSpPr>
          <p:cNvPr id="28" name="Straight Arrow Connector 27">
            <a:extLst>
              <a:ext uri="{FF2B5EF4-FFF2-40B4-BE49-F238E27FC236}">
                <a16:creationId xmlns:a16="http://schemas.microsoft.com/office/drawing/2014/main" id="{F3387D81-F11E-47BB-A3E7-55538E641D1D}"/>
              </a:ext>
            </a:extLst>
          </p:cNvPr>
          <p:cNvCxnSpPr>
            <a:cxnSpLocks/>
            <a:stCxn id="25" idx="2"/>
            <a:endCxn id="27" idx="0"/>
          </p:cNvCxnSpPr>
          <p:nvPr/>
        </p:nvCxnSpPr>
        <p:spPr>
          <a:xfrm>
            <a:off x="1139600" y="3938925"/>
            <a:ext cx="5321" cy="607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D7DFAA6-0292-43E9-8CE0-81135CC811BB}"/>
              </a:ext>
            </a:extLst>
          </p:cNvPr>
          <p:cNvSpPr txBox="1"/>
          <p:nvPr/>
        </p:nvSpPr>
        <p:spPr>
          <a:xfrm>
            <a:off x="1452346" y="2993584"/>
            <a:ext cx="4098943" cy="369332"/>
          </a:xfrm>
          <a:prstGeom prst="rect">
            <a:avLst/>
          </a:prstGeom>
          <a:noFill/>
        </p:spPr>
        <p:txBody>
          <a:bodyPr wrap="none" rtlCol="0">
            <a:spAutoFit/>
          </a:bodyPr>
          <a:lstStyle/>
          <a:p>
            <a:r>
              <a:rPr lang="en-US" dirty="0"/>
              <a:t>A large text corpus of commonsense </a:t>
            </a:r>
            <a:r>
              <a:rPr lang="en-US" b="1" dirty="0"/>
              <a:t>facts</a:t>
            </a:r>
          </a:p>
        </p:txBody>
      </p:sp>
      <p:sp>
        <p:nvSpPr>
          <p:cNvPr id="30" name="Rounded Rectangle 34">
            <a:extLst>
              <a:ext uri="{FF2B5EF4-FFF2-40B4-BE49-F238E27FC236}">
                <a16:creationId xmlns:a16="http://schemas.microsoft.com/office/drawing/2014/main" id="{D3F1BAA8-964F-45F2-98A8-1BA7967D9D74}"/>
              </a:ext>
            </a:extLst>
          </p:cNvPr>
          <p:cNvSpPr/>
          <p:nvPr/>
        </p:nvSpPr>
        <p:spPr>
          <a:xfrm>
            <a:off x="555905" y="5285208"/>
            <a:ext cx="3672757" cy="375917"/>
          </a:xfrm>
          <a:prstGeom prst="roundRect">
            <a:avLst>
              <a:gd name="adj" fmla="val 27074"/>
            </a:avLst>
          </a:prstGeom>
          <a:solidFill>
            <a:schemeClr val="accent6">
              <a:lumMod val="40000"/>
              <a:lumOff val="60000"/>
              <a:alpha val="2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r>
              <a:rPr lang="en-US" sz="1600" dirty="0">
                <a:solidFill>
                  <a:schemeClr val="tx1"/>
                </a:solidFill>
              </a:rPr>
              <a:t>renewable energy, </a:t>
            </a:r>
            <a:r>
              <a:rPr lang="en-US" sz="1600" b="1" i="1" dirty="0">
                <a:solidFill>
                  <a:schemeClr val="accent6"/>
                </a:solidFill>
              </a:rPr>
              <a:t>tree</a:t>
            </a:r>
            <a:r>
              <a:rPr lang="en-US" sz="1600" dirty="0">
                <a:solidFill>
                  <a:schemeClr val="tx1"/>
                </a:solidFill>
              </a:rPr>
              <a:t>, solar battery, …</a:t>
            </a:r>
          </a:p>
        </p:txBody>
      </p:sp>
      <p:cxnSp>
        <p:nvCxnSpPr>
          <p:cNvPr id="31" name="Straight Arrow Connector 30">
            <a:extLst>
              <a:ext uri="{FF2B5EF4-FFF2-40B4-BE49-F238E27FC236}">
                <a16:creationId xmlns:a16="http://schemas.microsoft.com/office/drawing/2014/main" id="{BFAC9499-B127-4C23-9AF7-F7DD6043C4E5}"/>
              </a:ext>
            </a:extLst>
          </p:cNvPr>
          <p:cNvCxnSpPr>
            <a:cxnSpLocks/>
          </p:cNvCxnSpPr>
          <p:nvPr/>
        </p:nvCxnSpPr>
        <p:spPr>
          <a:xfrm>
            <a:off x="1154613" y="4922729"/>
            <a:ext cx="0" cy="250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13CE1B3-10D1-4DE8-BDDF-CF31587EFDF0}"/>
              </a:ext>
            </a:extLst>
          </p:cNvPr>
          <p:cNvSpPr txBox="1"/>
          <p:nvPr/>
        </p:nvSpPr>
        <p:spPr>
          <a:xfrm>
            <a:off x="555905" y="5672568"/>
            <a:ext cx="963650" cy="415816"/>
          </a:xfrm>
          <a:prstGeom prst="rect">
            <a:avLst/>
          </a:prstGeom>
          <a:noFill/>
        </p:spPr>
        <p:txBody>
          <a:bodyPr wrap="none" rtlCol="0">
            <a:spAutoFit/>
          </a:bodyPr>
          <a:lstStyle/>
          <a:p>
            <a:r>
              <a:rPr lang="en-US" altLang="zh-CN" sz="2000" dirty="0">
                <a:latin typeface="Nyala" panose="02000504070300020003" pitchFamily="2" charset="0"/>
              </a:rPr>
              <a:t>Output:</a:t>
            </a:r>
          </a:p>
        </p:txBody>
      </p:sp>
      <p:sp>
        <p:nvSpPr>
          <p:cNvPr id="33" name="TextBox 32">
            <a:extLst>
              <a:ext uri="{FF2B5EF4-FFF2-40B4-BE49-F238E27FC236}">
                <a16:creationId xmlns:a16="http://schemas.microsoft.com/office/drawing/2014/main" id="{684D0E32-BCCA-442C-9594-B2B6B97F7B28}"/>
              </a:ext>
            </a:extLst>
          </p:cNvPr>
          <p:cNvSpPr txBox="1"/>
          <p:nvPr/>
        </p:nvSpPr>
        <p:spPr>
          <a:xfrm>
            <a:off x="1456972" y="5709714"/>
            <a:ext cx="3817813" cy="383830"/>
          </a:xfrm>
          <a:prstGeom prst="rect">
            <a:avLst/>
          </a:prstGeom>
          <a:noFill/>
        </p:spPr>
        <p:txBody>
          <a:bodyPr wrap="square">
            <a:spAutoFit/>
          </a:bodyPr>
          <a:lstStyle/>
          <a:p>
            <a:r>
              <a:rPr lang="en-US" dirty="0"/>
              <a:t>a ranked list of concepts as answers.</a:t>
            </a:r>
          </a:p>
        </p:txBody>
      </p:sp>
      <p:grpSp>
        <p:nvGrpSpPr>
          <p:cNvPr id="48" name="Group 47">
            <a:extLst>
              <a:ext uri="{FF2B5EF4-FFF2-40B4-BE49-F238E27FC236}">
                <a16:creationId xmlns:a16="http://schemas.microsoft.com/office/drawing/2014/main" id="{F0997692-17E9-4B29-B798-43BAA6D1EA5E}"/>
              </a:ext>
            </a:extLst>
          </p:cNvPr>
          <p:cNvGrpSpPr/>
          <p:nvPr/>
        </p:nvGrpSpPr>
        <p:grpSpPr>
          <a:xfrm>
            <a:off x="6023599" y="1077476"/>
            <a:ext cx="4725082" cy="1406989"/>
            <a:chOff x="6148434" y="1092055"/>
            <a:chExt cx="4725082" cy="1406989"/>
          </a:xfrm>
        </p:grpSpPr>
        <p:sp>
          <p:nvSpPr>
            <p:cNvPr id="13" name="Rounded Rectangle 34">
              <a:extLst>
                <a:ext uri="{FF2B5EF4-FFF2-40B4-BE49-F238E27FC236}">
                  <a16:creationId xmlns:a16="http://schemas.microsoft.com/office/drawing/2014/main" id="{628ACC04-AA30-4EB8-8A99-09AD67D6CECD}"/>
                </a:ext>
              </a:extLst>
            </p:cNvPr>
            <p:cNvSpPr/>
            <p:nvPr/>
          </p:nvSpPr>
          <p:spPr>
            <a:xfrm>
              <a:off x="6855627" y="1134921"/>
              <a:ext cx="3921450" cy="1364123"/>
            </a:xfrm>
            <a:prstGeom prst="roundRect">
              <a:avLst>
                <a:gd name="adj" fmla="val 7685"/>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14" name="TextBox 13">
              <a:extLst>
                <a:ext uri="{FF2B5EF4-FFF2-40B4-BE49-F238E27FC236}">
                  <a16:creationId xmlns:a16="http://schemas.microsoft.com/office/drawing/2014/main" id="{F5A6C2EC-DBD5-4EDA-ADC1-531C1CE7B960}"/>
                </a:ext>
              </a:extLst>
            </p:cNvPr>
            <p:cNvSpPr txBox="1"/>
            <p:nvPr/>
          </p:nvSpPr>
          <p:spPr>
            <a:xfrm>
              <a:off x="6756567" y="1798620"/>
              <a:ext cx="4116949" cy="646331"/>
            </a:xfrm>
            <a:prstGeom prst="rect">
              <a:avLst/>
            </a:prstGeom>
            <a:noFill/>
          </p:spPr>
          <p:txBody>
            <a:bodyPr wrap="square" rtlCol="0">
              <a:spAutoFit/>
            </a:bodyPr>
            <a:lstStyle/>
            <a:p>
              <a:pPr algn="ctr"/>
              <a:r>
                <a:rPr lang="en-US" dirty="0"/>
                <a:t>A) air conditioner  </a:t>
              </a:r>
              <a:r>
                <a:rPr lang="en-US" altLang="zh-CN" dirty="0"/>
                <a:t>B) </a:t>
              </a:r>
              <a:r>
                <a:rPr lang="en-US" dirty="0"/>
                <a:t>fossil fuel </a:t>
              </a:r>
            </a:p>
            <a:p>
              <a:pPr algn="ctr"/>
              <a:r>
                <a:rPr lang="en-US" altLang="zh-CN" dirty="0"/>
                <a:t>C) </a:t>
              </a:r>
              <a:r>
                <a:rPr lang="en-US" altLang="zh-CN" b="1" dirty="0">
                  <a:solidFill>
                    <a:schemeClr val="accent6"/>
                  </a:solidFill>
                </a:rPr>
                <a:t>renewable energy</a:t>
              </a:r>
              <a:r>
                <a:rPr lang="en-US" b="1" dirty="0"/>
                <a:t> </a:t>
              </a:r>
              <a:r>
                <a:rPr lang="en-US" dirty="0"/>
                <a:t>D) carbon dioxide</a:t>
              </a:r>
            </a:p>
          </p:txBody>
        </p:sp>
        <p:sp>
          <p:nvSpPr>
            <p:cNvPr id="15" name="TextBox 14">
              <a:extLst>
                <a:ext uri="{FF2B5EF4-FFF2-40B4-BE49-F238E27FC236}">
                  <a16:creationId xmlns:a16="http://schemas.microsoft.com/office/drawing/2014/main" id="{A3A9B829-8B71-42B9-B14D-311CB75AB594}"/>
                </a:ext>
              </a:extLst>
            </p:cNvPr>
            <p:cNvSpPr txBox="1"/>
            <p:nvPr/>
          </p:nvSpPr>
          <p:spPr>
            <a:xfrm>
              <a:off x="7083925" y="1092055"/>
              <a:ext cx="3592618" cy="800219"/>
            </a:xfrm>
            <a:prstGeom prst="rect">
              <a:avLst/>
            </a:prstGeom>
            <a:noFill/>
          </p:spPr>
          <p:txBody>
            <a:bodyPr wrap="square" rtlCol="0">
              <a:spAutoFit/>
            </a:bodyPr>
            <a:lstStyle/>
            <a:p>
              <a:pPr algn="ctr"/>
              <a:r>
                <a:rPr lang="en-US" sz="2800" b="1" dirty="0">
                  <a:solidFill>
                    <a:schemeClr val="bg2">
                      <a:lumMod val="50000"/>
                    </a:schemeClr>
                  </a:solidFill>
                  <a:latin typeface="Agency FB" panose="020B0503020202020204" pitchFamily="34" charset="0"/>
                </a:rPr>
                <a:t>Multiple-Choice/Closed CSR</a:t>
              </a:r>
            </a:p>
            <a:p>
              <a:pPr algn="ctr"/>
              <a:r>
                <a:rPr lang="en-US" b="1" dirty="0"/>
                <a:t>Input</a:t>
              </a:r>
              <a:r>
                <a:rPr lang="en-US" dirty="0"/>
                <a:t>: a question + a few choices</a:t>
              </a:r>
            </a:p>
          </p:txBody>
        </p:sp>
        <p:sp>
          <p:nvSpPr>
            <p:cNvPr id="20" name="Arrow: Down 19">
              <a:extLst>
                <a:ext uri="{FF2B5EF4-FFF2-40B4-BE49-F238E27FC236}">
                  <a16:creationId xmlns:a16="http://schemas.microsoft.com/office/drawing/2014/main" id="{BBC6A93E-D87D-4741-8255-0CEA364B655B}"/>
                </a:ext>
              </a:extLst>
            </p:cNvPr>
            <p:cNvSpPr/>
            <p:nvPr/>
          </p:nvSpPr>
          <p:spPr>
            <a:xfrm rot="16200000">
              <a:off x="6331025" y="1156624"/>
              <a:ext cx="241477" cy="6066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Arrow: Down 35">
            <a:extLst>
              <a:ext uri="{FF2B5EF4-FFF2-40B4-BE49-F238E27FC236}">
                <a16:creationId xmlns:a16="http://schemas.microsoft.com/office/drawing/2014/main" id="{945AEF78-434A-423A-8103-AA3A319D2397}"/>
              </a:ext>
            </a:extLst>
          </p:cNvPr>
          <p:cNvSpPr/>
          <p:nvPr/>
        </p:nvSpPr>
        <p:spPr>
          <a:xfrm>
            <a:off x="996150" y="1803310"/>
            <a:ext cx="241477" cy="8197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5F1E93D-2EFD-44D2-9CC4-F064F2C276E1}"/>
              </a:ext>
            </a:extLst>
          </p:cNvPr>
          <p:cNvSpPr txBox="1"/>
          <p:nvPr/>
        </p:nvSpPr>
        <p:spPr>
          <a:xfrm>
            <a:off x="1287157" y="1753369"/>
            <a:ext cx="2459648" cy="861774"/>
          </a:xfrm>
          <a:prstGeom prst="rect">
            <a:avLst/>
          </a:prstGeom>
          <a:noFill/>
        </p:spPr>
        <p:txBody>
          <a:bodyPr wrap="none" rtlCol="0">
            <a:spAutoFit/>
          </a:bodyPr>
          <a:lstStyle/>
          <a:p>
            <a:pPr algn="ctr"/>
            <a:r>
              <a:rPr lang="en-US" sz="3000" b="1" dirty="0">
                <a:solidFill>
                  <a:srgbClr val="0070C0"/>
                </a:solidFill>
                <a:latin typeface="Agency FB" panose="020B0503020202020204" pitchFamily="34" charset="0"/>
              </a:rPr>
              <a:t>Open-Ended CSR</a:t>
            </a:r>
          </a:p>
          <a:p>
            <a:pPr algn="ctr"/>
            <a:r>
              <a:rPr lang="en-US" sz="2000" dirty="0"/>
              <a:t>Input: a question only</a:t>
            </a:r>
          </a:p>
        </p:txBody>
      </p:sp>
      <p:pic>
        <p:nvPicPr>
          <p:cNvPr id="42" name="Picture 41" descr="A person in a garment&#10;&#10;Description automatically generated with medium confidence">
            <a:extLst>
              <a:ext uri="{FF2B5EF4-FFF2-40B4-BE49-F238E27FC236}">
                <a16:creationId xmlns:a16="http://schemas.microsoft.com/office/drawing/2014/main" id="{6A48F46F-B03C-4845-9884-3D43F009A843}"/>
              </a:ext>
            </a:extLst>
          </p:cNvPr>
          <p:cNvPicPr>
            <a:picLocks noChangeAspect="1"/>
          </p:cNvPicPr>
          <p:nvPr/>
        </p:nvPicPr>
        <p:blipFill rotWithShape="1">
          <a:blip r:embed="rId7"/>
          <a:srcRect l="7707" t="351" r="6576"/>
          <a:stretch/>
        </p:blipFill>
        <p:spPr>
          <a:xfrm>
            <a:off x="6051700" y="4809001"/>
            <a:ext cx="863880" cy="1360600"/>
          </a:xfrm>
          <a:prstGeom prst="rect">
            <a:avLst/>
          </a:prstGeom>
        </p:spPr>
      </p:pic>
      <p:pic>
        <p:nvPicPr>
          <p:cNvPr id="1026" name="Picture 2" descr="Global warming set to wipe at least 10% from GDP – ESG Clarity">
            <a:extLst>
              <a:ext uri="{FF2B5EF4-FFF2-40B4-BE49-F238E27FC236}">
                <a16:creationId xmlns:a16="http://schemas.microsoft.com/office/drawing/2014/main" id="{CCCC1820-ABF2-4ADE-8C0B-0668257C6C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0716" y="2602021"/>
            <a:ext cx="3976360" cy="226107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2ECF491-3D88-4A6D-8FF5-C8F151BC981D}"/>
              </a:ext>
            </a:extLst>
          </p:cNvPr>
          <p:cNvSpPr txBox="1"/>
          <p:nvPr/>
        </p:nvSpPr>
        <p:spPr>
          <a:xfrm>
            <a:off x="6716252" y="4482385"/>
            <a:ext cx="538467" cy="1569660"/>
          </a:xfrm>
          <a:prstGeom prst="rect">
            <a:avLst/>
          </a:prstGeom>
          <a:noFill/>
        </p:spPr>
        <p:txBody>
          <a:bodyPr wrap="square" rtlCol="0">
            <a:spAutoFit/>
          </a:bodyPr>
          <a:lstStyle/>
          <a:p>
            <a:r>
              <a:rPr lang="en-US" sz="9600" i="1" dirty="0">
                <a:solidFill>
                  <a:srgbClr val="C00000"/>
                </a:solidFill>
                <a:latin typeface="Angsana New" panose="020B0502040204020203" pitchFamily="18" charset="-34"/>
                <a:cs typeface="Angsana New" panose="020B0502040204020203" pitchFamily="18" charset="-34"/>
              </a:rPr>
              <a:t>?</a:t>
            </a:r>
          </a:p>
        </p:txBody>
      </p:sp>
      <p:sp>
        <p:nvSpPr>
          <p:cNvPr id="44" name="TextBox 43">
            <a:extLst>
              <a:ext uri="{FF2B5EF4-FFF2-40B4-BE49-F238E27FC236}">
                <a16:creationId xmlns:a16="http://schemas.microsoft.com/office/drawing/2014/main" id="{D798FE2A-BA78-494C-A3F1-E7BFF52CB65A}"/>
              </a:ext>
            </a:extLst>
          </p:cNvPr>
          <p:cNvSpPr txBox="1"/>
          <p:nvPr/>
        </p:nvSpPr>
        <p:spPr>
          <a:xfrm>
            <a:off x="7108640" y="5396284"/>
            <a:ext cx="4045392" cy="830997"/>
          </a:xfrm>
          <a:prstGeom prst="rect">
            <a:avLst/>
          </a:prstGeom>
          <a:noFill/>
        </p:spPr>
        <p:txBody>
          <a:bodyPr wrap="square" rtlCol="0">
            <a:spAutoFit/>
          </a:bodyPr>
          <a:lstStyle/>
          <a:p>
            <a:r>
              <a:rPr lang="en-US" sz="2400" i="1" dirty="0">
                <a:solidFill>
                  <a:srgbClr val="C00000"/>
                </a:solidFill>
              </a:rPr>
              <a:t>Can machines</a:t>
            </a:r>
            <a:r>
              <a:rPr lang="en-US" sz="2400" b="1" i="1" dirty="0">
                <a:solidFill>
                  <a:srgbClr val="C00000"/>
                </a:solidFill>
              </a:rPr>
              <a:t> </a:t>
            </a:r>
            <a:r>
              <a:rPr lang="en-US" sz="2400" i="1" dirty="0">
                <a:solidFill>
                  <a:srgbClr val="C00000"/>
                </a:solidFill>
              </a:rPr>
              <a:t>learn to </a:t>
            </a:r>
            <a:r>
              <a:rPr lang="en-US" altLang="zh-CN" sz="2400" b="1" i="1" dirty="0">
                <a:solidFill>
                  <a:srgbClr val="C00000"/>
                </a:solidFill>
              </a:rPr>
              <a:t>reason</a:t>
            </a:r>
            <a:r>
              <a:rPr lang="en-US" altLang="zh-CN" sz="2400" i="1" dirty="0">
                <a:solidFill>
                  <a:srgbClr val="C00000"/>
                </a:solidFill>
              </a:rPr>
              <a:t> without</a:t>
            </a:r>
            <a:r>
              <a:rPr lang="en-US" sz="2400" i="1" dirty="0">
                <a:solidFill>
                  <a:srgbClr val="C00000"/>
                </a:solidFill>
              </a:rPr>
              <a:t> answer candidates?</a:t>
            </a:r>
          </a:p>
        </p:txBody>
      </p:sp>
      <p:pic>
        <p:nvPicPr>
          <p:cNvPr id="46" name="Graphic 45" descr="Badge Tick">
            <a:extLst>
              <a:ext uri="{FF2B5EF4-FFF2-40B4-BE49-F238E27FC236}">
                <a16:creationId xmlns:a16="http://schemas.microsoft.com/office/drawing/2014/main" id="{FD3972BB-3813-45FA-AA88-45EA1CDB0F8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27227" y="1670527"/>
            <a:ext cx="1002870" cy="1003460"/>
          </a:xfrm>
          <a:prstGeom prst="rect">
            <a:avLst/>
          </a:prstGeom>
        </p:spPr>
      </p:pic>
    </p:spTree>
    <p:extLst>
      <p:ext uri="{BB962C8B-B14F-4D97-AF65-F5344CB8AC3E}">
        <p14:creationId xmlns:p14="http://schemas.microsoft.com/office/powerpoint/2010/main" val="92158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9" grpId="0"/>
      <p:bldP spid="30" grpId="0" animBg="1"/>
      <p:bldP spid="32" grpId="0"/>
      <p:bldP spid="33" grpId="0"/>
      <p:bldP spid="36" grpId="0" animBg="1"/>
      <p:bldP spid="41"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34">
            <a:extLst>
              <a:ext uri="{FF2B5EF4-FFF2-40B4-BE49-F238E27FC236}">
                <a16:creationId xmlns:a16="http://schemas.microsoft.com/office/drawing/2014/main" id="{8CE1666B-0453-471D-A7D2-4CD71183291B}"/>
              </a:ext>
            </a:extLst>
          </p:cNvPr>
          <p:cNvSpPr/>
          <p:nvPr/>
        </p:nvSpPr>
        <p:spPr>
          <a:xfrm>
            <a:off x="494309" y="3546521"/>
            <a:ext cx="4813187" cy="482143"/>
          </a:xfrm>
          <a:prstGeom prst="roundRect">
            <a:avLst>
              <a:gd name="adj" fmla="val 7685"/>
            </a:avLst>
          </a:prstGeom>
          <a:solidFill>
            <a:schemeClr val="accent5">
              <a:lumMod val="20000"/>
              <a:lumOff val="80000"/>
              <a:alpha val="43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3" name="Content Placeholder 2">
            <a:extLst>
              <a:ext uri="{FF2B5EF4-FFF2-40B4-BE49-F238E27FC236}">
                <a16:creationId xmlns:a16="http://schemas.microsoft.com/office/drawing/2014/main" id="{6E885B9D-4064-4766-8819-3A836C2F3CD8}"/>
              </a:ext>
            </a:extLst>
          </p:cNvPr>
          <p:cNvSpPr>
            <a:spLocks noGrp="1"/>
          </p:cNvSpPr>
          <p:nvPr>
            <p:ph idx="1"/>
          </p:nvPr>
        </p:nvSpPr>
        <p:spPr>
          <a:xfrm>
            <a:off x="298450" y="923237"/>
            <a:ext cx="11330333" cy="696365"/>
          </a:xfrm>
        </p:spPr>
        <p:txBody>
          <a:bodyPr/>
          <a:lstStyle/>
          <a:p>
            <a:pPr marL="0" indent="0">
              <a:buNone/>
            </a:pPr>
            <a:r>
              <a:rPr lang="en-US" b="1" dirty="0"/>
              <a:t>1) Latent Multi-Hop Structures </a:t>
            </a:r>
            <a:r>
              <a:rPr lang="en-US" dirty="0"/>
              <a:t>(vs. </a:t>
            </a:r>
            <a:r>
              <a:rPr lang="en-US" dirty="0">
                <a:latin typeface="Nyala" panose="02000504070300020003" pitchFamily="2" charset="0"/>
              </a:rPr>
              <a:t>factoid questions</a:t>
            </a:r>
            <a:r>
              <a:rPr lang="en-US" dirty="0"/>
              <a:t>).</a:t>
            </a:r>
          </a:p>
        </p:txBody>
      </p:sp>
      <p:sp>
        <p:nvSpPr>
          <p:cNvPr id="8" name="Rounded Rectangle 34">
            <a:extLst>
              <a:ext uri="{FF2B5EF4-FFF2-40B4-BE49-F238E27FC236}">
                <a16:creationId xmlns:a16="http://schemas.microsoft.com/office/drawing/2014/main" id="{293DA054-E1CF-4BE0-8426-84E8FD84B0CB}"/>
              </a:ext>
            </a:extLst>
          </p:cNvPr>
          <p:cNvSpPr/>
          <p:nvPr/>
        </p:nvSpPr>
        <p:spPr>
          <a:xfrm>
            <a:off x="453917" y="1798565"/>
            <a:ext cx="4853579" cy="878378"/>
          </a:xfrm>
          <a:prstGeom prst="roundRect">
            <a:avLst>
              <a:gd name="adj" fmla="val 7685"/>
            </a:avLst>
          </a:prstGeom>
          <a:solidFill>
            <a:schemeClr val="bg1">
              <a:lumMod val="85000"/>
              <a:alpha val="43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19" name="Rounded Rectangle 34">
            <a:extLst>
              <a:ext uri="{FF2B5EF4-FFF2-40B4-BE49-F238E27FC236}">
                <a16:creationId xmlns:a16="http://schemas.microsoft.com/office/drawing/2014/main" id="{2DDC39D1-2CAB-420B-A58B-36ECC41F040A}"/>
              </a:ext>
            </a:extLst>
          </p:cNvPr>
          <p:cNvSpPr/>
          <p:nvPr/>
        </p:nvSpPr>
        <p:spPr>
          <a:xfrm>
            <a:off x="6180957" y="1811251"/>
            <a:ext cx="4091365" cy="878378"/>
          </a:xfrm>
          <a:prstGeom prst="roundRect">
            <a:avLst>
              <a:gd name="adj" fmla="val 7685"/>
            </a:avLst>
          </a:prstGeom>
          <a:solidFill>
            <a:schemeClr val="bg1">
              <a:lumMod val="85000"/>
              <a:alpha val="43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2" name="Title 1">
            <a:extLst>
              <a:ext uri="{FF2B5EF4-FFF2-40B4-BE49-F238E27FC236}">
                <a16:creationId xmlns:a16="http://schemas.microsoft.com/office/drawing/2014/main" id="{B99AEA17-A972-4F18-90A3-0D3EBEE99A76}"/>
              </a:ext>
            </a:extLst>
          </p:cNvPr>
          <p:cNvSpPr>
            <a:spLocks noGrp="1"/>
          </p:cNvSpPr>
          <p:nvPr>
            <p:ph type="title"/>
          </p:nvPr>
        </p:nvSpPr>
        <p:spPr/>
        <p:txBody>
          <a:bodyPr/>
          <a:lstStyle/>
          <a:p>
            <a:r>
              <a:rPr lang="en-US" dirty="0"/>
              <a:t>Why is </a:t>
            </a:r>
            <a:r>
              <a:rPr lang="en-US" sz="4400" b="1" dirty="0">
                <a:solidFill>
                  <a:schemeClr val="accent5"/>
                </a:solidFill>
                <a:latin typeface="Agency FB" panose="020B0503020202020204" pitchFamily="34" charset="0"/>
                <a:ea typeface="+mj-ea"/>
                <a:cs typeface="+mj-cs"/>
              </a:rPr>
              <a:t>OpenCSR</a:t>
            </a:r>
            <a:r>
              <a:rPr lang="en-US" dirty="0"/>
              <a:t> challenging</a:t>
            </a:r>
            <a:r>
              <a:rPr lang="en-US" altLang="zh-CN" dirty="0"/>
              <a:t>?</a:t>
            </a:r>
            <a:endParaRPr lang="en-US" dirty="0"/>
          </a:p>
        </p:txBody>
      </p:sp>
      <p:sp>
        <p:nvSpPr>
          <p:cNvPr id="4" name="Slide Number Placeholder 3">
            <a:extLst>
              <a:ext uri="{FF2B5EF4-FFF2-40B4-BE49-F238E27FC236}">
                <a16:creationId xmlns:a16="http://schemas.microsoft.com/office/drawing/2014/main" id="{09C29AC1-069E-4A98-B213-88F804A6B033}"/>
              </a:ext>
            </a:extLst>
          </p:cNvPr>
          <p:cNvSpPr>
            <a:spLocks noGrp="1"/>
          </p:cNvSpPr>
          <p:nvPr>
            <p:ph type="sldNum" sz="quarter" idx="12"/>
          </p:nvPr>
        </p:nvSpPr>
        <p:spPr/>
        <p:txBody>
          <a:bodyPr/>
          <a:lstStyle/>
          <a:p>
            <a:fld id="{EF64EFC3-3304-4F1F-90A1-A73AC021FFFE}" type="slidenum">
              <a:rPr lang="en-US" smtClean="0"/>
              <a:t>5</a:t>
            </a:fld>
            <a:endParaRPr lang="en-US" dirty="0"/>
          </a:p>
        </p:txBody>
      </p:sp>
      <p:sp>
        <p:nvSpPr>
          <p:cNvPr id="6" name="TextBox 5">
            <a:extLst>
              <a:ext uri="{FF2B5EF4-FFF2-40B4-BE49-F238E27FC236}">
                <a16:creationId xmlns:a16="http://schemas.microsoft.com/office/drawing/2014/main" id="{E9B0F018-30E7-4C9B-AC6B-F1CA03091BF2}"/>
              </a:ext>
            </a:extLst>
          </p:cNvPr>
          <p:cNvSpPr txBox="1"/>
          <p:nvPr/>
        </p:nvSpPr>
        <p:spPr>
          <a:xfrm>
            <a:off x="211656" y="1798565"/>
            <a:ext cx="5158380" cy="830997"/>
          </a:xfrm>
          <a:prstGeom prst="rect">
            <a:avLst/>
          </a:prstGeom>
          <a:noFill/>
        </p:spPr>
        <p:txBody>
          <a:bodyPr wrap="square">
            <a:spAutoFit/>
          </a:bodyPr>
          <a:lstStyle/>
          <a:p>
            <a:pPr algn="ctr"/>
            <a:r>
              <a:rPr lang="en-US" sz="2400" dirty="0">
                <a:latin typeface="+mn-lt"/>
              </a:rPr>
              <a:t>Who voices the </a:t>
            </a:r>
            <a:r>
              <a:rPr lang="en-US" sz="2400" i="1" dirty="0">
                <a:latin typeface="+mn-lt"/>
              </a:rPr>
              <a:t>dog</a:t>
            </a:r>
            <a:r>
              <a:rPr lang="en-US" sz="2400" dirty="0">
                <a:latin typeface="+mn-lt"/>
              </a:rPr>
              <a:t> in </a:t>
            </a:r>
          </a:p>
          <a:p>
            <a:pPr algn="ctr"/>
            <a:r>
              <a:rPr lang="en-US" sz="2400" dirty="0">
                <a:latin typeface="+mn-lt"/>
              </a:rPr>
              <a:t>the TV show </a:t>
            </a:r>
            <a:r>
              <a:rPr lang="en-US" sz="2400" i="1" dirty="0">
                <a:latin typeface="+mn-lt"/>
              </a:rPr>
              <a:t>Family Guy </a:t>
            </a:r>
            <a:r>
              <a:rPr lang="en-US" sz="2400" dirty="0">
                <a:latin typeface="+mn-lt"/>
              </a:rPr>
              <a:t>?</a:t>
            </a:r>
            <a:r>
              <a:rPr lang="zh-CN" altLang="en-US" sz="2400" dirty="0">
                <a:latin typeface="+mn-lt"/>
              </a:rPr>
              <a:t> </a:t>
            </a:r>
            <a:endParaRPr lang="en-US" altLang="zh-CN" sz="2400" dirty="0">
              <a:latin typeface="+mn-lt"/>
            </a:endParaRPr>
          </a:p>
        </p:txBody>
      </p:sp>
      <p:sp>
        <p:nvSpPr>
          <p:cNvPr id="10" name="TextBox 9">
            <a:extLst>
              <a:ext uri="{FF2B5EF4-FFF2-40B4-BE49-F238E27FC236}">
                <a16:creationId xmlns:a16="http://schemas.microsoft.com/office/drawing/2014/main" id="{19A65C4A-005E-40D7-92E9-86BB4ABA084B}"/>
              </a:ext>
            </a:extLst>
          </p:cNvPr>
          <p:cNvSpPr txBox="1"/>
          <p:nvPr/>
        </p:nvSpPr>
        <p:spPr>
          <a:xfrm>
            <a:off x="543369" y="2689629"/>
            <a:ext cx="4674674" cy="369332"/>
          </a:xfrm>
          <a:prstGeom prst="rect">
            <a:avLst/>
          </a:prstGeom>
          <a:noFill/>
        </p:spPr>
        <p:txBody>
          <a:bodyPr wrap="square">
            <a:spAutoFit/>
          </a:bodyPr>
          <a:lstStyle/>
          <a:p>
            <a:pPr algn="ctr"/>
            <a:r>
              <a:rPr lang="en-US" altLang="zh-CN" sz="1800" dirty="0">
                <a:latin typeface="+mn-lt"/>
              </a:rPr>
              <a:t>A multi-hop, factoid question from </a:t>
            </a:r>
            <a:r>
              <a:rPr lang="en-US" altLang="zh-CN" sz="1800" b="1" dirty="0">
                <a:latin typeface="+mn-lt"/>
              </a:rPr>
              <a:t>HotpotQA</a:t>
            </a:r>
            <a:r>
              <a:rPr lang="en-US" altLang="zh-CN" dirty="0"/>
              <a:t>.</a:t>
            </a:r>
            <a:endParaRPr lang="en-US" altLang="zh-CN" sz="1800" dirty="0">
              <a:latin typeface="+mn-lt"/>
            </a:endParaRPr>
          </a:p>
        </p:txBody>
      </p:sp>
      <p:sp>
        <p:nvSpPr>
          <p:cNvPr id="11" name="Arrow: Right 10">
            <a:extLst>
              <a:ext uri="{FF2B5EF4-FFF2-40B4-BE49-F238E27FC236}">
                <a16:creationId xmlns:a16="http://schemas.microsoft.com/office/drawing/2014/main" id="{1442C207-63DB-426B-8455-2028CF6925D8}"/>
              </a:ext>
            </a:extLst>
          </p:cNvPr>
          <p:cNvSpPr/>
          <p:nvPr/>
        </p:nvSpPr>
        <p:spPr>
          <a:xfrm>
            <a:off x="5420614" y="2184641"/>
            <a:ext cx="609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BD10CB2-A9DE-47D2-953C-690DD27302AD}"/>
              </a:ext>
            </a:extLst>
          </p:cNvPr>
          <p:cNvSpPr txBox="1"/>
          <p:nvPr/>
        </p:nvSpPr>
        <p:spPr>
          <a:xfrm>
            <a:off x="5965655" y="1771910"/>
            <a:ext cx="4114800" cy="369332"/>
          </a:xfrm>
          <a:prstGeom prst="rect">
            <a:avLst/>
          </a:prstGeom>
          <a:noFill/>
        </p:spPr>
        <p:txBody>
          <a:bodyPr wrap="square">
            <a:spAutoFit/>
          </a:bodyPr>
          <a:lstStyle/>
          <a:p>
            <a:pPr algn="ctr"/>
            <a:r>
              <a:rPr lang="en-US" altLang="zh-CN" b="1" dirty="0"/>
              <a:t>q</a:t>
            </a:r>
            <a:r>
              <a:rPr lang="en-US" altLang="zh-CN" b="1" baseline="-25000" dirty="0"/>
              <a:t>1</a:t>
            </a:r>
            <a:r>
              <a:rPr lang="en-US" altLang="zh-CN" dirty="0"/>
              <a:t>= </a:t>
            </a:r>
            <a:r>
              <a:rPr lang="en-US" u="sng" dirty="0"/>
              <a:t>the dog</a:t>
            </a:r>
            <a:r>
              <a:rPr lang="en-US" dirty="0"/>
              <a:t> in the TV show Family Guy</a:t>
            </a:r>
          </a:p>
        </p:txBody>
      </p:sp>
      <p:sp>
        <p:nvSpPr>
          <p:cNvPr id="15" name="Arrow: Right 14">
            <a:extLst>
              <a:ext uri="{FF2B5EF4-FFF2-40B4-BE49-F238E27FC236}">
                <a16:creationId xmlns:a16="http://schemas.microsoft.com/office/drawing/2014/main" id="{1B13846D-66F5-43B0-93D9-5D9040DA7B95}"/>
              </a:ext>
            </a:extLst>
          </p:cNvPr>
          <p:cNvSpPr/>
          <p:nvPr/>
        </p:nvSpPr>
        <p:spPr>
          <a:xfrm rot="5400000">
            <a:off x="6261078" y="2190488"/>
            <a:ext cx="194287" cy="152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9CA6B30-539B-4CDE-9BDF-5778C2423E30}"/>
              </a:ext>
            </a:extLst>
          </p:cNvPr>
          <p:cNvSpPr txBox="1"/>
          <p:nvPr/>
        </p:nvSpPr>
        <p:spPr>
          <a:xfrm>
            <a:off x="6157522" y="2311897"/>
            <a:ext cx="4238808" cy="369332"/>
          </a:xfrm>
          <a:prstGeom prst="rect">
            <a:avLst/>
          </a:prstGeom>
          <a:noFill/>
        </p:spPr>
        <p:txBody>
          <a:bodyPr wrap="square">
            <a:spAutoFit/>
          </a:bodyPr>
          <a:lstStyle/>
          <a:p>
            <a:r>
              <a:rPr lang="en-US" altLang="zh-CN" b="1" dirty="0"/>
              <a:t>q</a:t>
            </a:r>
            <a:r>
              <a:rPr lang="en-US" altLang="zh-CN" b="1" baseline="-25000" dirty="0"/>
              <a:t>2</a:t>
            </a:r>
            <a:r>
              <a:rPr lang="en-US" altLang="zh-CN" dirty="0"/>
              <a:t>= who </a:t>
            </a:r>
            <a:r>
              <a:rPr lang="en-US" altLang="zh-CN" u="sng" dirty="0"/>
              <a:t>voices</a:t>
            </a:r>
            <a:r>
              <a:rPr lang="en-US" altLang="zh-CN" dirty="0"/>
              <a:t>  </a:t>
            </a:r>
            <a:r>
              <a:rPr lang="en-US" dirty="0"/>
              <a:t>[</a:t>
            </a:r>
            <a:r>
              <a:rPr lang="en-US" altLang="zh-CN" b="1" dirty="0"/>
              <a:t>q</a:t>
            </a:r>
            <a:r>
              <a:rPr lang="en-US" altLang="zh-CN" b="1" baseline="-25000" dirty="0"/>
              <a:t>1</a:t>
            </a:r>
            <a:r>
              <a:rPr lang="en-US" b="1" dirty="0"/>
              <a:t>. answer</a:t>
            </a:r>
            <a:r>
              <a:rPr lang="en-US" dirty="0"/>
              <a:t>]</a:t>
            </a:r>
            <a:endParaRPr lang="en-US" u="sng" dirty="0"/>
          </a:p>
        </p:txBody>
      </p:sp>
      <p:sp>
        <p:nvSpPr>
          <p:cNvPr id="21" name="TextBox 20">
            <a:extLst>
              <a:ext uri="{FF2B5EF4-FFF2-40B4-BE49-F238E27FC236}">
                <a16:creationId xmlns:a16="http://schemas.microsoft.com/office/drawing/2014/main" id="{7A2397BC-A4A7-4ACF-A089-20C91C0DE53F}"/>
              </a:ext>
            </a:extLst>
          </p:cNvPr>
          <p:cNvSpPr txBox="1"/>
          <p:nvPr/>
        </p:nvSpPr>
        <p:spPr>
          <a:xfrm>
            <a:off x="6115141" y="2684000"/>
            <a:ext cx="4176125" cy="646331"/>
          </a:xfrm>
          <a:prstGeom prst="rect">
            <a:avLst/>
          </a:prstGeom>
          <a:noFill/>
        </p:spPr>
        <p:txBody>
          <a:bodyPr wrap="square">
            <a:spAutoFit/>
          </a:bodyPr>
          <a:lstStyle/>
          <a:p>
            <a:pPr algn="ctr"/>
            <a:r>
              <a:rPr lang="en-US" altLang="zh-CN" sz="1800" b="1" dirty="0">
                <a:highlight>
                  <a:srgbClr val="FFFF00"/>
                </a:highlight>
                <a:latin typeface="+mn-lt"/>
              </a:rPr>
              <a:t>Clear</a:t>
            </a:r>
            <a:r>
              <a:rPr lang="en-US" altLang="zh-CN" sz="1800" dirty="0">
                <a:highlight>
                  <a:srgbClr val="FFFF00"/>
                </a:highlight>
                <a:latin typeface="+mn-lt"/>
              </a:rPr>
              <a:t>, </a:t>
            </a:r>
            <a:r>
              <a:rPr lang="en-US" altLang="zh-CN" sz="1800" b="1" dirty="0">
                <a:highlight>
                  <a:srgbClr val="FFFF00"/>
                </a:highlight>
                <a:latin typeface="+mn-lt"/>
              </a:rPr>
              <a:t>explicit</a:t>
            </a:r>
            <a:r>
              <a:rPr lang="en-US" altLang="zh-CN" sz="1800" dirty="0">
                <a:highlight>
                  <a:srgbClr val="FFFF00"/>
                </a:highlight>
                <a:latin typeface="+mn-lt"/>
              </a:rPr>
              <a:t> hints for querying </a:t>
            </a:r>
          </a:p>
          <a:p>
            <a:pPr algn="ctr"/>
            <a:r>
              <a:rPr lang="en-US" altLang="zh-CN" sz="1800" b="1" dirty="0">
                <a:highlight>
                  <a:srgbClr val="FFFF00"/>
                </a:highlight>
                <a:latin typeface="+mn-lt"/>
              </a:rPr>
              <a:t>evident relations</a:t>
            </a:r>
            <a:r>
              <a:rPr lang="en-US" altLang="zh-CN" sz="1800" dirty="0">
                <a:highlight>
                  <a:srgbClr val="FFFF00"/>
                </a:highlight>
                <a:latin typeface="+mn-lt"/>
              </a:rPr>
              <a:t> between </a:t>
            </a:r>
            <a:r>
              <a:rPr lang="en-US" altLang="zh-CN" sz="1800" b="1" dirty="0">
                <a:highlight>
                  <a:srgbClr val="FFFF00"/>
                </a:highlight>
                <a:latin typeface="+mn-lt"/>
              </a:rPr>
              <a:t>named entities</a:t>
            </a:r>
            <a:r>
              <a:rPr lang="en-US" altLang="zh-CN" sz="1800" dirty="0">
                <a:highlight>
                  <a:srgbClr val="FFFF00"/>
                </a:highlight>
                <a:latin typeface="+mn-lt"/>
              </a:rPr>
              <a:t>.</a:t>
            </a:r>
          </a:p>
        </p:txBody>
      </p:sp>
      <p:sp>
        <p:nvSpPr>
          <p:cNvPr id="23" name="TextBox 22">
            <a:extLst>
              <a:ext uri="{FF2B5EF4-FFF2-40B4-BE49-F238E27FC236}">
                <a16:creationId xmlns:a16="http://schemas.microsoft.com/office/drawing/2014/main" id="{D90FD1F0-7901-4438-8496-11D968582758}"/>
              </a:ext>
            </a:extLst>
          </p:cNvPr>
          <p:cNvSpPr txBox="1"/>
          <p:nvPr/>
        </p:nvSpPr>
        <p:spPr>
          <a:xfrm>
            <a:off x="461551" y="3590645"/>
            <a:ext cx="4934364" cy="400110"/>
          </a:xfrm>
          <a:prstGeom prst="rect">
            <a:avLst/>
          </a:prstGeom>
          <a:noFill/>
        </p:spPr>
        <p:txBody>
          <a:bodyPr wrap="none" rtlCol="0">
            <a:spAutoFit/>
          </a:bodyPr>
          <a:lstStyle/>
          <a:p>
            <a:r>
              <a:rPr lang="en-US" sz="2000" dirty="0">
                <a:latin typeface="Comic Sans MS" panose="030F0702030302020204" pitchFamily="66" charset="0"/>
              </a:rPr>
              <a:t>What can help alleviate global warming?</a:t>
            </a:r>
          </a:p>
        </p:txBody>
      </p:sp>
      <p:sp>
        <p:nvSpPr>
          <p:cNvPr id="27" name="Arrow: Right 26">
            <a:extLst>
              <a:ext uri="{FF2B5EF4-FFF2-40B4-BE49-F238E27FC236}">
                <a16:creationId xmlns:a16="http://schemas.microsoft.com/office/drawing/2014/main" id="{03A7F440-98E1-4AAB-9DB1-BD9AB79F3DED}"/>
              </a:ext>
            </a:extLst>
          </p:cNvPr>
          <p:cNvSpPr/>
          <p:nvPr/>
        </p:nvSpPr>
        <p:spPr>
          <a:xfrm>
            <a:off x="5446584" y="3689043"/>
            <a:ext cx="6096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34">
            <a:extLst>
              <a:ext uri="{FF2B5EF4-FFF2-40B4-BE49-F238E27FC236}">
                <a16:creationId xmlns:a16="http://schemas.microsoft.com/office/drawing/2014/main" id="{03B95802-7B6C-4E84-8FE5-1E644D16D879}"/>
              </a:ext>
            </a:extLst>
          </p:cNvPr>
          <p:cNvSpPr/>
          <p:nvPr/>
        </p:nvSpPr>
        <p:spPr>
          <a:xfrm>
            <a:off x="6157522" y="3487046"/>
            <a:ext cx="4091365" cy="878378"/>
          </a:xfrm>
          <a:prstGeom prst="roundRect">
            <a:avLst>
              <a:gd name="adj" fmla="val 7685"/>
            </a:avLst>
          </a:prstGeom>
          <a:solidFill>
            <a:schemeClr val="accent5">
              <a:lumMod val="20000"/>
              <a:lumOff val="80000"/>
              <a:alpha val="43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600" dirty="0"/>
          </a:p>
        </p:txBody>
      </p:sp>
      <p:sp>
        <p:nvSpPr>
          <p:cNvPr id="31" name="TextBox 30">
            <a:extLst>
              <a:ext uri="{FF2B5EF4-FFF2-40B4-BE49-F238E27FC236}">
                <a16:creationId xmlns:a16="http://schemas.microsoft.com/office/drawing/2014/main" id="{BED3B004-4F65-4C63-91CA-AEAF587A6BF3}"/>
              </a:ext>
            </a:extLst>
          </p:cNvPr>
          <p:cNvSpPr txBox="1"/>
          <p:nvPr/>
        </p:nvSpPr>
        <p:spPr>
          <a:xfrm>
            <a:off x="6219526" y="3482639"/>
            <a:ext cx="4114800" cy="369332"/>
          </a:xfrm>
          <a:prstGeom prst="rect">
            <a:avLst/>
          </a:prstGeom>
          <a:noFill/>
        </p:spPr>
        <p:txBody>
          <a:bodyPr wrap="square">
            <a:spAutoFit/>
          </a:bodyPr>
          <a:lstStyle/>
          <a:p>
            <a:r>
              <a:rPr lang="en-US" altLang="zh-CN" b="1" dirty="0"/>
              <a:t>q</a:t>
            </a:r>
            <a:r>
              <a:rPr lang="en-US" altLang="zh-CN" b="1" baseline="-25000" dirty="0"/>
              <a:t>1</a:t>
            </a:r>
            <a:r>
              <a:rPr lang="en-US" altLang="zh-CN" dirty="0"/>
              <a:t>= </a:t>
            </a:r>
            <a:r>
              <a:rPr lang="en-US" dirty="0"/>
              <a:t>what </a:t>
            </a:r>
            <a:r>
              <a:rPr lang="en-US" i="1" u="sng" dirty="0"/>
              <a:t>contributes to</a:t>
            </a:r>
            <a:r>
              <a:rPr lang="en-US" i="1" dirty="0"/>
              <a:t> </a:t>
            </a:r>
            <a:r>
              <a:rPr lang="en-US" dirty="0"/>
              <a:t>global warming </a:t>
            </a:r>
          </a:p>
        </p:txBody>
      </p:sp>
      <p:sp>
        <p:nvSpPr>
          <p:cNvPr id="33" name="TextBox 32">
            <a:extLst>
              <a:ext uri="{FF2B5EF4-FFF2-40B4-BE49-F238E27FC236}">
                <a16:creationId xmlns:a16="http://schemas.microsoft.com/office/drawing/2014/main" id="{A29E8602-9DF1-4776-AAC4-F9D64EFAA340}"/>
              </a:ext>
            </a:extLst>
          </p:cNvPr>
          <p:cNvSpPr txBox="1"/>
          <p:nvPr/>
        </p:nvSpPr>
        <p:spPr>
          <a:xfrm>
            <a:off x="6235425" y="3976975"/>
            <a:ext cx="4114800" cy="369332"/>
          </a:xfrm>
          <a:prstGeom prst="rect">
            <a:avLst/>
          </a:prstGeom>
          <a:noFill/>
        </p:spPr>
        <p:txBody>
          <a:bodyPr wrap="square">
            <a:spAutoFit/>
          </a:bodyPr>
          <a:lstStyle/>
          <a:p>
            <a:r>
              <a:rPr lang="en-US" altLang="zh-CN" b="1" dirty="0"/>
              <a:t>q</a:t>
            </a:r>
            <a:r>
              <a:rPr lang="en-US" altLang="zh-CN" b="1" baseline="-25000" dirty="0"/>
              <a:t>2</a:t>
            </a:r>
            <a:r>
              <a:rPr lang="en-US" altLang="zh-CN" dirty="0"/>
              <a:t>= what </a:t>
            </a:r>
            <a:r>
              <a:rPr lang="en-US" altLang="zh-CN" i="1" u="sng" dirty="0"/>
              <a:t>removes</a:t>
            </a:r>
            <a:r>
              <a:rPr lang="en-US" altLang="zh-CN" dirty="0"/>
              <a:t> </a:t>
            </a:r>
            <a:r>
              <a:rPr lang="en-US" dirty="0"/>
              <a:t>[</a:t>
            </a:r>
            <a:r>
              <a:rPr lang="en-US" altLang="zh-CN" b="1" dirty="0"/>
              <a:t>q</a:t>
            </a:r>
            <a:r>
              <a:rPr lang="en-US" altLang="zh-CN" b="1" baseline="-25000" dirty="0"/>
              <a:t>1</a:t>
            </a:r>
            <a:r>
              <a:rPr lang="en-US" b="1" dirty="0"/>
              <a:t>. answer</a:t>
            </a:r>
            <a:r>
              <a:rPr lang="en-US" dirty="0"/>
              <a:t>] </a:t>
            </a:r>
          </a:p>
        </p:txBody>
      </p:sp>
      <p:sp>
        <p:nvSpPr>
          <p:cNvPr id="35" name="TextBox 34">
            <a:extLst>
              <a:ext uri="{FF2B5EF4-FFF2-40B4-BE49-F238E27FC236}">
                <a16:creationId xmlns:a16="http://schemas.microsoft.com/office/drawing/2014/main" id="{814E50B7-D19B-4343-B636-6C97A82E9415}"/>
              </a:ext>
            </a:extLst>
          </p:cNvPr>
          <p:cNvSpPr txBox="1"/>
          <p:nvPr/>
        </p:nvSpPr>
        <p:spPr>
          <a:xfrm>
            <a:off x="6169239" y="4365424"/>
            <a:ext cx="4091366" cy="646331"/>
          </a:xfrm>
          <a:prstGeom prst="rect">
            <a:avLst/>
          </a:prstGeom>
          <a:noFill/>
        </p:spPr>
        <p:txBody>
          <a:bodyPr wrap="square">
            <a:spAutoFit/>
          </a:bodyPr>
          <a:lstStyle/>
          <a:p>
            <a:pPr algn="ctr"/>
            <a:r>
              <a:rPr lang="en-US" altLang="zh-CN" sz="1800" b="1" dirty="0">
                <a:highlight>
                  <a:srgbClr val="FFFF00"/>
                </a:highlight>
                <a:latin typeface="+mn-lt"/>
              </a:rPr>
              <a:t>Latent</a:t>
            </a:r>
            <a:r>
              <a:rPr lang="en-US" altLang="zh-CN" sz="1800" dirty="0">
                <a:highlight>
                  <a:srgbClr val="FFFF00"/>
                </a:highlight>
                <a:latin typeface="+mn-lt"/>
              </a:rPr>
              <a:t>, </a:t>
            </a:r>
            <a:r>
              <a:rPr lang="en-US" altLang="zh-CN" b="1" dirty="0">
                <a:highlight>
                  <a:srgbClr val="FFFF00"/>
                </a:highlight>
              </a:rPr>
              <a:t>im</a:t>
            </a:r>
            <a:r>
              <a:rPr lang="en-US" altLang="zh-CN" sz="1800" b="1" dirty="0">
                <a:highlight>
                  <a:srgbClr val="FFFF00"/>
                </a:highlight>
                <a:latin typeface="+mn-lt"/>
              </a:rPr>
              <a:t>plicit</a:t>
            </a:r>
            <a:r>
              <a:rPr lang="en-US" altLang="zh-CN" sz="1800" dirty="0">
                <a:highlight>
                  <a:srgbClr val="FFFF00"/>
                </a:highlight>
                <a:latin typeface="+mn-lt"/>
              </a:rPr>
              <a:t> hints for querying </a:t>
            </a:r>
            <a:r>
              <a:rPr lang="en-US" altLang="zh-CN" sz="1800" b="1" dirty="0">
                <a:highlight>
                  <a:srgbClr val="FFFF00"/>
                </a:highlight>
                <a:latin typeface="+mn-lt"/>
              </a:rPr>
              <a:t>complex relations</a:t>
            </a:r>
            <a:r>
              <a:rPr lang="en-US" altLang="zh-CN" sz="1800" dirty="0">
                <a:highlight>
                  <a:srgbClr val="FFFF00"/>
                </a:highlight>
                <a:latin typeface="+mn-lt"/>
              </a:rPr>
              <a:t> between </a:t>
            </a:r>
            <a:r>
              <a:rPr lang="en-US" altLang="zh-CN" sz="1800" b="1" dirty="0">
                <a:highlight>
                  <a:srgbClr val="FFFF00"/>
                </a:highlight>
                <a:latin typeface="+mn-lt"/>
              </a:rPr>
              <a:t>concepts</a:t>
            </a:r>
            <a:r>
              <a:rPr lang="en-US" altLang="zh-CN" sz="1800" dirty="0">
                <a:highlight>
                  <a:srgbClr val="FFFF00"/>
                </a:highlight>
                <a:latin typeface="+mn-lt"/>
              </a:rPr>
              <a:t>.</a:t>
            </a:r>
          </a:p>
        </p:txBody>
      </p:sp>
      <p:sp>
        <p:nvSpPr>
          <p:cNvPr id="42" name="TextBox 41">
            <a:extLst>
              <a:ext uri="{FF2B5EF4-FFF2-40B4-BE49-F238E27FC236}">
                <a16:creationId xmlns:a16="http://schemas.microsoft.com/office/drawing/2014/main" id="{E0E88E91-DB4D-4299-99C4-F3EE8B4D0F4B}"/>
              </a:ext>
            </a:extLst>
          </p:cNvPr>
          <p:cNvSpPr txBox="1"/>
          <p:nvPr/>
        </p:nvSpPr>
        <p:spPr>
          <a:xfrm>
            <a:off x="312973" y="5235002"/>
            <a:ext cx="11185266" cy="1323439"/>
          </a:xfrm>
          <a:prstGeom prst="rect">
            <a:avLst/>
          </a:prstGeom>
          <a:noFill/>
        </p:spPr>
        <p:txBody>
          <a:bodyPr wrap="square">
            <a:spAutoFit/>
          </a:bodyPr>
          <a:lstStyle/>
          <a:p>
            <a:r>
              <a:rPr lang="en-US" sz="4000" b="1" dirty="0">
                <a:latin typeface="Agency FB" panose="020B0503020202020204" pitchFamily="34" charset="0"/>
              </a:rPr>
              <a:t>2) Very Large Search Space </a:t>
            </a:r>
            <a:r>
              <a:rPr lang="en-US" sz="4000" dirty="0">
                <a:latin typeface="Agency FB" panose="020B0503020202020204" pitchFamily="34" charset="0"/>
              </a:rPr>
              <a:t>(vs. </a:t>
            </a:r>
            <a:r>
              <a:rPr lang="en-US" sz="4000" dirty="0">
                <a:latin typeface="Nyala" panose="02000504070300020003" pitchFamily="2" charset="0"/>
              </a:rPr>
              <a:t>multiple-choice setting</a:t>
            </a:r>
            <a:r>
              <a:rPr lang="en-US" sz="4000" dirty="0">
                <a:latin typeface="Agency FB" panose="020B0503020202020204" pitchFamily="34" charset="0"/>
              </a:rPr>
              <a:t>)</a:t>
            </a:r>
            <a:r>
              <a:rPr lang="en-US" sz="4000" b="1" dirty="0">
                <a:latin typeface="Agency FB" panose="020B0503020202020204" pitchFamily="34" charset="0"/>
              </a:rPr>
              <a:t>.</a:t>
            </a:r>
          </a:p>
          <a:p>
            <a:r>
              <a:rPr lang="en-US" sz="4000" b="1" dirty="0">
                <a:latin typeface="Agency FB" panose="020B0503020202020204" pitchFamily="34" charset="0"/>
              </a:rPr>
              <a:t>3) Much Denser Entity Links </a:t>
            </a:r>
            <a:r>
              <a:rPr lang="en-US" sz="4000" dirty="0">
                <a:latin typeface="Agency FB" panose="020B0503020202020204" pitchFamily="34" charset="0"/>
              </a:rPr>
              <a:t>(vs. </a:t>
            </a:r>
            <a:r>
              <a:rPr lang="en-US" sz="4000" dirty="0">
                <a:latin typeface="Nyala" panose="02000504070300020003" pitchFamily="2" charset="0"/>
              </a:rPr>
              <a:t>named entities</a:t>
            </a:r>
            <a:r>
              <a:rPr lang="en-US" sz="4000" dirty="0">
                <a:latin typeface="Agency FB" panose="020B0503020202020204" pitchFamily="34" charset="0"/>
              </a:rPr>
              <a:t>)</a:t>
            </a:r>
            <a:r>
              <a:rPr lang="en-US" sz="4000" b="1" dirty="0">
                <a:latin typeface="Agency FB" panose="020B0503020202020204" pitchFamily="34" charset="0"/>
              </a:rPr>
              <a:t>.</a:t>
            </a:r>
          </a:p>
        </p:txBody>
      </p:sp>
      <p:sp>
        <p:nvSpPr>
          <p:cNvPr id="47" name="Arrow: Right 46">
            <a:extLst>
              <a:ext uri="{FF2B5EF4-FFF2-40B4-BE49-F238E27FC236}">
                <a16:creationId xmlns:a16="http://schemas.microsoft.com/office/drawing/2014/main" id="{4D407746-6A32-4F68-B27A-9784AD8143A3}"/>
              </a:ext>
            </a:extLst>
          </p:cNvPr>
          <p:cNvSpPr/>
          <p:nvPr/>
        </p:nvSpPr>
        <p:spPr>
          <a:xfrm rot="5400000">
            <a:off x="6315799" y="3873931"/>
            <a:ext cx="183989" cy="1751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9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build="p"/>
      <p:bldP spid="8" grpId="0" animBg="1"/>
      <p:bldP spid="19" grpId="0" animBg="1"/>
      <p:bldP spid="6" grpId="0"/>
      <p:bldP spid="10" grpId="0"/>
      <p:bldP spid="11" grpId="0" animBg="1"/>
      <p:bldP spid="13" grpId="0"/>
      <p:bldP spid="15" grpId="0" animBg="1"/>
      <p:bldP spid="17" grpId="0"/>
      <p:bldP spid="21" grpId="0"/>
      <p:bldP spid="23" grpId="0"/>
      <p:bldP spid="27" grpId="0" animBg="1"/>
      <p:bldP spid="29" grpId="0" animBg="1"/>
      <p:bldP spid="31" grpId="0"/>
      <p:bldP spid="33" grpId="0"/>
      <p:bldP spid="35" grpId="0"/>
      <p:bldP spid="4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35FF0-BBD7-4272-AF63-EBAA6A844BAA}"/>
              </a:ext>
            </a:extLst>
          </p:cNvPr>
          <p:cNvSpPr>
            <a:spLocks noGrp="1"/>
          </p:cNvSpPr>
          <p:nvPr>
            <p:ph type="title"/>
          </p:nvPr>
        </p:nvSpPr>
        <p:spPr/>
        <p:txBody>
          <a:bodyPr/>
          <a:lstStyle/>
          <a:p>
            <a:r>
              <a:rPr lang="en-US" altLang="zh-CN" sz="4400" b="1" dirty="0">
                <a:latin typeface="Agency FB" panose="020B0503020202020204" pitchFamily="34" charset="0"/>
                <a:ea typeface="+mj-ea"/>
                <a:cs typeface="+mj-cs"/>
              </a:rPr>
              <a:t>Notations for </a:t>
            </a:r>
            <a:r>
              <a:rPr lang="en-US" altLang="zh-CN" sz="4400" dirty="0"/>
              <a:t>DrFact</a:t>
            </a:r>
            <a:endParaRPr lang="en-US" dirty="0"/>
          </a:p>
        </p:txBody>
      </p:sp>
      <p:sp>
        <p:nvSpPr>
          <p:cNvPr id="4" name="Slide Number Placeholder 3">
            <a:extLst>
              <a:ext uri="{FF2B5EF4-FFF2-40B4-BE49-F238E27FC236}">
                <a16:creationId xmlns:a16="http://schemas.microsoft.com/office/drawing/2014/main" id="{54A127A8-F008-4538-9B02-336A489C7C4F}"/>
              </a:ext>
            </a:extLst>
          </p:cNvPr>
          <p:cNvSpPr>
            <a:spLocks noGrp="1"/>
          </p:cNvSpPr>
          <p:nvPr>
            <p:ph type="sldNum" sz="quarter" idx="12"/>
          </p:nvPr>
        </p:nvSpPr>
        <p:spPr>
          <a:xfrm>
            <a:off x="9286722" y="6408851"/>
            <a:ext cx="2743200" cy="365125"/>
          </a:xfrm>
        </p:spPr>
        <p:txBody>
          <a:bodyPr/>
          <a:lstStyle/>
          <a:p>
            <a:fld id="{EF64EFC3-3304-4F1F-90A1-A73AC021FFFE}" type="slidenum">
              <a:rPr lang="en-US" smtClean="0"/>
              <a:t>6</a:t>
            </a:fld>
            <a:endParaRPr lang="en-US" dirty="0"/>
          </a:p>
        </p:txBody>
      </p:sp>
      <p:sp>
        <p:nvSpPr>
          <p:cNvPr id="7" name="TextBox 6">
            <a:extLst>
              <a:ext uri="{FF2B5EF4-FFF2-40B4-BE49-F238E27FC236}">
                <a16:creationId xmlns:a16="http://schemas.microsoft.com/office/drawing/2014/main" id="{81C24599-2EE6-4FF5-87EE-DF834357C5A2}"/>
              </a:ext>
            </a:extLst>
          </p:cNvPr>
          <p:cNvSpPr txBox="1"/>
          <p:nvPr/>
        </p:nvSpPr>
        <p:spPr>
          <a:xfrm>
            <a:off x="502183" y="1421101"/>
            <a:ext cx="288312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a </a:t>
            </a:r>
            <a:r>
              <a:rPr lang="en-US" b="1" dirty="0">
                <a:solidFill>
                  <a:srgbClr val="C00000"/>
                </a:solidFill>
              </a:rPr>
              <a:t>corpus</a:t>
            </a:r>
            <a:r>
              <a:rPr lang="en-US" dirty="0"/>
              <a:t> of common-sense facts, e.g., </a:t>
            </a:r>
            <a:r>
              <a:rPr lang="en-US" b="1" dirty="0" err="1">
                <a:solidFill>
                  <a:srgbClr val="FF0000"/>
                </a:solidFill>
              </a:rPr>
              <a:t>GenericsKB</a:t>
            </a:r>
            <a:r>
              <a:rPr lang="en-US" dirty="0"/>
              <a:t>.</a:t>
            </a:r>
          </a:p>
        </p:txBody>
      </p:sp>
      <p:pic>
        <p:nvPicPr>
          <p:cNvPr id="9" name="Picture 8">
            <a:extLst>
              <a:ext uri="{FF2B5EF4-FFF2-40B4-BE49-F238E27FC236}">
                <a16:creationId xmlns:a16="http://schemas.microsoft.com/office/drawing/2014/main" id="{1737EAF2-C00F-4E23-9F19-57DCBEE26551}"/>
              </a:ext>
            </a:extLst>
          </p:cNvPr>
          <p:cNvPicPr>
            <a:picLocks noChangeAspect="1"/>
          </p:cNvPicPr>
          <p:nvPr/>
        </p:nvPicPr>
        <p:blipFill rotWithShape="1">
          <a:blip r:embed="rId3"/>
          <a:srcRect r="4015" b="3157"/>
          <a:stretch/>
        </p:blipFill>
        <p:spPr>
          <a:xfrm>
            <a:off x="3030328" y="1780870"/>
            <a:ext cx="236971" cy="275656"/>
          </a:xfrm>
          <a:prstGeom prst="rect">
            <a:avLst/>
          </a:prstGeom>
        </p:spPr>
      </p:pic>
      <p:pic>
        <p:nvPicPr>
          <p:cNvPr id="17" name="Picture 16">
            <a:extLst>
              <a:ext uri="{FF2B5EF4-FFF2-40B4-BE49-F238E27FC236}">
                <a16:creationId xmlns:a16="http://schemas.microsoft.com/office/drawing/2014/main" id="{E03AF307-FEC1-48D5-8040-9EFF2EC28D74}"/>
              </a:ext>
            </a:extLst>
          </p:cNvPr>
          <p:cNvPicPr>
            <a:picLocks noChangeAspect="1"/>
          </p:cNvPicPr>
          <p:nvPr/>
        </p:nvPicPr>
        <p:blipFill>
          <a:blip r:embed="rId4"/>
          <a:stretch>
            <a:fillRect/>
          </a:stretch>
        </p:blipFill>
        <p:spPr>
          <a:xfrm>
            <a:off x="524410" y="2187572"/>
            <a:ext cx="959956" cy="420552"/>
          </a:xfrm>
          <a:prstGeom prst="rect">
            <a:avLst/>
          </a:prstGeom>
        </p:spPr>
      </p:pic>
      <p:sp>
        <p:nvSpPr>
          <p:cNvPr id="21" name="TextBox 20">
            <a:extLst>
              <a:ext uri="{FF2B5EF4-FFF2-40B4-BE49-F238E27FC236}">
                <a16:creationId xmlns:a16="http://schemas.microsoft.com/office/drawing/2014/main" id="{CF91DDF3-D44F-405D-89C6-CC9C13663141}"/>
              </a:ext>
            </a:extLst>
          </p:cNvPr>
          <p:cNvSpPr txBox="1"/>
          <p:nvPr/>
        </p:nvSpPr>
        <p:spPr>
          <a:xfrm>
            <a:off x="502184" y="2624292"/>
            <a:ext cx="2966916"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dirty="0"/>
              <a:t>A </a:t>
            </a:r>
            <a:r>
              <a:rPr lang="en-US" b="1" dirty="0">
                <a:solidFill>
                  <a:srgbClr val="C00000"/>
                </a:solidFill>
              </a:rPr>
              <a:t>fact</a:t>
            </a:r>
            <a:r>
              <a:rPr lang="en-US" dirty="0"/>
              <a:t> is a sentence of generic commonsense knowledge</a:t>
            </a:r>
          </a:p>
        </p:txBody>
      </p:sp>
      <p:pic>
        <p:nvPicPr>
          <p:cNvPr id="24" name="Picture 23">
            <a:extLst>
              <a:ext uri="{FF2B5EF4-FFF2-40B4-BE49-F238E27FC236}">
                <a16:creationId xmlns:a16="http://schemas.microsoft.com/office/drawing/2014/main" id="{22DC3C56-6FAB-4834-81A6-03AE3B93A1E4}"/>
              </a:ext>
            </a:extLst>
          </p:cNvPr>
          <p:cNvPicPr>
            <a:picLocks noChangeAspect="1"/>
          </p:cNvPicPr>
          <p:nvPr/>
        </p:nvPicPr>
        <p:blipFill>
          <a:blip r:embed="rId5"/>
          <a:stretch>
            <a:fillRect/>
          </a:stretch>
        </p:blipFill>
        <p:spPr>
          <a:xfrm>
            <a:off x="502183" y="3415285"/>
            <a:ext cx="919576" cy="349206"/>
          </a:xfrm>
          <a:prstGeom prst="rect">
            <a:avLst/>
          </a:prstGeom>
        </p:spPr>
      </p:pic>
      <p:sp>
        <p:nvSpPr>
          <p:cNvPr id="26" name="TextBox 25">
            <a:extLst>
              <a:ext uri="{FF2B5EF4-FFF2-40B4-BE49-F238E27FC236}">
                <a16:creationId xmlns:a16="http://schemas.microsoft.com/office/drawing/2014/main" id="{8094C223-F7DA-4A2A-B96B-3194B48EB8F4}"/>
              </a:ext>
            </a:extLst>
          </p:cNvPr>
          <p:cNvSpPr txBox="1"/>
          <p:nvPr/>
        </p:nvSpPr>
        <p:spPr>
          <a:xfrm>
            <a:off x="502183" y="3837868"/>
            <a:ext cx="3239581"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dirty="0"/>
              <a:t>A </a:t>
            </a:r>
            <a:r>
              <a:rPr lang="en-US" b="1" dirty="0">
                <a:solidFill>
                  <a:srgbClr val="C00000"/>
                </a:solidFill>
              </a:rPr>
              <a:t>concept</a:t>
            </a:r>
            <a:r>
              <a:rPr lang="en-US" dirty="0"/>
              <a:t> is a noun or noun-chunk that are mentioned in </a:t>
            </a:r>
            <a:r>
              <a:rPr lang="en-US" altLang="zh-CN" dirty="0">
                <a:solidFill>
                  <a:schemeClr val="bg1"/>
                </a:solidFill>
              </a:rPr>
              <a:t>asd</a:t>
            </a:r>
            <a:r>
              <a:rPr lang="en-US" dirty="0">
                <a:solidFill>
                  <a:schemeClr val="bg1"/>
                </a:solidFill>
              </a:rPr>
              <a:t>            </a:t>
            </a:r>
          </a:p>
        </p:txBody>
      </p:sp>
      <p:pic>
        <p:nvPicPr>
          <p:cNvPr id="28" name="Picture 27">
            <a:extLst>
              <a:ext uri="{FF2B5EF4-FFF2-40B4-BE49-F238E27FC236}">
                <a16:creationId xmlns:a16="http://schemas.microsoft.com/office/drawing/2014/main" id="{C6F07ADA-F4E4-4527-B8AD-FC77A76CE11F}"/>
              </a:ext>
            </a:extLst>
          </p:cNvPr>
          <p:cNvPicPr>
            <a:picLocks noChangeAspect="1"/>
          </p:cNvPicPr>
          <p:nvPr/>
        </p:nvPicPr>
        <p:blipFill rotWithShape="1">
          <a:blip r:embed="rId3"/>
          <a:srcRect r="4015" b="3157"/>
          <a:stretch/>
        </p:blipFill>
        <p:spPr>
          <a:xfrm>
            <a:off x="3267299" y="4161033"/>
            <a:ext cx="230231" cy="267815"/>
          </a:xfrm>
          <a:prstGeom prst="rect">
            <a:avLst/>
          </a:prstGeom>
        </p:spPr>
      </p:pic>
      <p:sp>
        <p:nvSpPr>
          <p:cNvPr id="114" name="Rectangle 113">
            <a:extLst>
              <a:ext uri="{FF2B5EF4-FFF2-40B4-BE49-F238E27FC236}">
                <a16:creationId xmlns:a16="http://schemas.microsoft.com/office/drawing/2014/main" id="{CE846F74-1B45-4C16-B9B4-F4FD3623FAEF}"/>
              </a:ext>
            </a:extLst>
          </p:cNvPr>
          <p:cNvSpPr/>
          <p:nvPr/>
        </p:nvSpPr>
        <p:spPr>
          <a:xfrm>
            <a:off x="4394343" y="1281926"/>
            <a:ext cx="6898319" cy="3264269"/>
          </a:xfrm>
          <a:custGeom>
            <a:avLst/>
            <a:gdLst>
              <a:gd name="connsiteX0" fmla="*/ 0 w 6898319"/>
              <a:gd name="connsiteY0" fmla="*/ 0 h 3264269"/>
              <a:gd name="connsiteX1" fmla="*/ 712826 w 6898319"/>
              <a:gd name="connsiteY1" fmla="*/ 0 h 3264269"/>
              <a:gd name="connsiteX2" fmla="*/ 1287686 w 6898319"/>
              <a:gd name="connsiteY2" fmla="*/ 0 h 3264269"/>
              <a:gd name="connsiteX3" fmla="*/ 1724580 w 6898319"/>
              <a:gd name="connsiteY3" fmla="*/ 0 h 3264269"/>
              <a:gd name="connsiteX4" fmla="*/ 2230456 w 6898319"/>
              <a:gd name="connsiteY4" fmla="*/ 0 h 3264269"/>
              <a:gd name="connsiteX5" fmla="*/ 2667350 w 6898319"/>
              <a:gd name="connsiteY5" fmla="*/ 0 h 3264269"/>
              <a:gd name="connsiteX6" fmla="*/ 3380176 w 6898319"/>
              <a:gd name="connsiteY6" fmla="*/ 0 h 3264269"/>
              <a:gd name="connsiteX7" fmla="*/ 4024019 w 6898319"/>
              <a:gd name="connsiteY7" fmla="*/ 0 h 3264269"/>
              <a:gd name="connsiteX8" fmla="*/ 4460913 w 6898319"/>
              <a:gd name="connsiteY8" fmla="*/ 0 h 3264269"/>
              <a:gd name="connsiteX9" fmla="*/ 5173739 w 6898319"/>
              <a:gd name="connsiteY9" fmla="*/ 0 h 3264269"/>
              <a:gd name="connsiteX10" fmla="*/ 5817582 w 6898319"/>
              <a:gd name="connsiteY10" fmla="*/ 0 h 3264269"/>
              <a:gd name="connsiteX11" fmla="*/ 6254476 w 6898319"/>
              <a:gd name="connsiteY11" fmla="*/ 0 h 3264269"/>
              <a:gd name="connsiteX12" fmla="*/ 6898319 w 6898319"/>
              <a:gd name="connsiteY12" fmla="*/ 0 h 3264269"/>
              <a:gd name="connsiteX13" fmla="*/ 6898319 w 6898319"/>
              <a:gd name="connsiteY13" fmla="*/ 609330 h 3264269"/>
              <a:gd name="connsiteX14" fmla="*/ 6898319 w 6898319"/>
              <a:gd name="connsiteY14" fmla="*/ 1153375 h 3264269"/>
              <a:gd name="connsiteX15" fmla="*/ 6898319 w 6898319"/>
              <a:gd name="connsiteY15" fmla="*/ 1664777 h 3264269"/>
              <a:gd name="connsiteX16" fmla="*/ 6898319 w 6898319"/>
              <a:gd name="connsiteY16" fmla="*/ 2241465 h 3264269"/>
              <a:gd name="connsiteX17" fmla="*/ 6898319 w 6898319"/>
              <a:gd name="connsiteY17" fmla="*/ 2687581 h 3264269"/>
              <a:gd name="connsiteX18" fmla="*/ 6898319 w 6898319"/>
              <a:gd name="connsiteY18" fmla="*/ 3264269 h 3264269"/>
              <a:gd name="connsiteX19" fmla="*/ 6392442 w 6898319"/>
              <a:gd name="connsiteY19" fmla="*/ 3264269 h 3264269"/>
              <a:gd name="connsiteX20" fmla="*/ 5955549 w 6898319"/>
              <a:gd name="connsiteY20" fmla="*/ 3264269 h 3264269"/>
              <a:gd name="connsiteX21" fmla="*/ 5311706 w 6898319"/>
              <a:gd name="connsiteY21" fmla="*/ 3264269 h 3264269"/>
              <a:gd name="connsiteX22" fmla="*/ 4667863 w 6898319"/>
              <a:gd name="connsiteY22" fmla="*/ 3264269 h 3264269"/>
              <a:gd name="connsiteX23" fmla="*/ 4230969 w 6898319"/>
              <a:gd name="connsiteY23" fmla="*/ 3264269 h 3264269"/>
              <a:gd name="connsiteX24" fmla="*/ 3656109 w 6898319"/>
              <a:gd name="connsiteY24" fmla="*/ 3264269 h 3264269"/>
              <a:gd name="connsiteX25" fmla="*/ 3219216 w 6898319"/>
              <a:gd name="connsiteY25" fmla="*/ 3264269 h 3264269"/>
              <a:gd name="connsiteX26" fmla="*/ 2782322 w 6898319"/>
              <a:gd name="connsiteY26" fmla="*/ 3264269 h 3264269"/>
              <a:gd name="connsiteX27" fmla="*/ 2069496 w 6898319"/>
              <a:gd name="connsiteY27" fmla="*/ 3264269 h 3264269"/>
              <a:gd name="connsiteX28" fmla="*/ 1701585 w 6898319"/>
              <a:gd name="connsiteY28" fmla="*/ 3264269 h 3264269"/>
              <a:gd name="connsiteX29" fmla="*/ 1195709 w 6898319"/>
              <a:gd name="connsiteY29" fmla="*/ 3264269 h 3264269"/>
              <a:gd name="connsiteX30" fmla="*/ 827798 w 6898319"/>
              <a:gd name="connsiteY30" fmla="*/ 3264269 h 3264269"/>
              <a:gd name="connsiteX31" fmla="*/ 0 w 6898319"/>
              <a:gd name="connsiteY31" fmla="*/ 3264269 h 3264269"/>
              <a:gd name="connsiteX32" fmla="*/ 0 w 6898319"/>
              <a:gd name="connsiteY32" fmla="*/ 2818152 h 3264269"/>
              <a:gd name="connsiteX33" fmla="*/ 0 w 6898319"/>
              <a:gd name="connsiteY33" fmla="*/ 2208822 h 3264269"/>
              <a:gd name="connsiteX34" fmla="*/ 0 w 6898319"/>
              <a:gd name="connsiteY34" fmla="*/ 1664777 h 3264269"/>
              <a:gd name="connsiteX35" fmla="*/ 0 w 6898319"/>
              <a:gd name="connsiteY35" fmla="*/ 1186018 h 3264269"/>
              <a:gd name="connsiteX36" fmla="*/ 0 w 6898319"/>
              <a:gd name="connsiteY36" fmla="*/ 641973 h 3264269"/>
              <a:gd name="connsiteX37" fmla="*/ 0 w 6898319"/>
              <a:gd name="connsiteY37" fmla="*/ 0 h 3264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898319" h="3264269" fill="none" extrusionOk="0">
                <a:moveTo>
                  <a:pt x="0" y="0"/>
                </a:moveTo>
                <a:cubicBezTo>
                  <a:pt x="272555" y="-14903"/>
                  <a:pt x="501204" y="85363"/>
                  <a:pt x="712826" y="0"/>
                </a:cubicBezTo>
                <a:cubicBezTo>
                  <a:pt x="924448" y="-85363"/>
                  <a:pt x="1090007" y="463"/>
                  <a:pt x="1287686" y="0"/>
                </a:cubicBezTo>
                <a:cubicBezTo>
                  <a:pt x="1485365" y="-463"/>
                  <a:pt x="1542428" y="35663"/>
                  <a:pt x="1724580" y="0"/>
                </a:cubicBezTo>
                <a:cubicBezTo>
                  <a:pt x="1906732" y="-35663"/>
                  <a:pt x="2041732" y="54967"/>
                  <a:pt x="2230456" y="0"/>
                </a:cubicBezTo>
                <a:cubicBezTo>
                  <a:pt x="2419180" y="-54967"/>
                  <a:pt x="2572836" y="38593"/>
                  <a:pt x="2667350" y="0"/>
                </a:cubicBezTo>
                <a:cubicBezTo>
                  <a:pt x="2761864" y="-38593"/>
                  <a:pt x="3160227" y="80790"/>
                  <a:pt x="3380176" y="0"/>
                </a:cubicBezTo>
                <a:cubicBezTo>
                  <a:pt x="3600125" y="-80790"/>
                  <a:pt x="3780311" y="47464"/>
                  <a:pt x="4024019" y="0"/>
                </a:cubicBezTo>
                <a:cubicBezTo>
                  <a:pt x="4267727" y="-47464"/>
                  <a:pt x="4258248" y="4806"/>
                  <a:pt x="4460913" y="0"/>
                </a:cubicBezTo>
                <a:cubicBezTo>
                  <a:pt x="4663578" y="-4806"/>
                  <a:pt x="5024752" y="81911"/>
                  <a:pt x="5173739" y="0"/>
                </a:cubicBezTo>
                <a:cubicBezTo>
                  <a:pt x="5322726" y="-81911"/>
                  <a:pt x="5619960" y="60994"/>
                  <a:pt x="5817582" y="0"/>
                </a:cubicBezTo>
                <a:cubicBezTo>
                  <a:pt x="6015204" y="-60994"/>
                  <a:pt x="6161752" y="16264"/>
                  <a:pt x="6254476" y="0"/>
                </a:cubicBezTo>
                <a:cubicBezTo>
                  <a:pt x="6347200" y="-16264"/>
                  <a:pt x="6734275" y="70470"/>
                  <a:pt x="6898319" y="0"/>
                </a:cubicBezTo>
                <a:cubicBezTo>
                  <a:pt x="6953174" y="266732"/>
                  <a:pt x="6872752" y="370871"/>
                  <a:pt x="6898319" y="609330"/>
                </a:cubicBezTo>
                <a:cubicBezTo>
                  <a:pt x="6923886" y="847789"/>
                  <a:pt x="6860655" y="998092"/>
                  <a:pt x="6898319" y="1153375"/>
                </a:cubicBezTo>
                <a:cubicBezTo>
                  <a:pt x="6935983" y="1308658"/>
                  <a:pt x="6853566" y="1528223"/>
                  <a:pt x="6898319" y="1664777"/>
                </a:cubicBezTo>
                <a:cubicBezTo>
                  <a:pt x="6943072" y="1801331"/>
                  <a:pt x="6838632" y="2060241"/>
                  <a:pt x="6898319" y="2241465"/>
                </a:cubicBezTo>
                <a:cubicBezTo>
                  <a:pt x="6958006" y="2422689"/>
                  <a:pt x="6857924" y="2490320"/>
                  <a:pt x="6898319" y="2687581"/>
                </a:cubicBezTo>
                <a:cubicBezTo>
                  <a:pt x="6938714" y="2884842"/>
                  <a:pt x="6857476" y="3138693"/>
                  <a:pt x="6898319" y="3264269"/>
                </a:cubicBezTo>
                <a:cubicBezTo>
                  <a:pt x="6745322" y="3299648"/>
                  <a:pt x="6523556" y="3222426"/>
                  <a:pt x="6392442" y="3264269"/>
                </a:cubicBezTo>
                <a:cubicBezTo>
                  <a:pt x="6261328" y="3306112"/>
                  <a:pt x="6070122" y="3239445"/>
                  <a:pt x="5955549" y="3264269"/>
                </a:cubicBezTo>
                <a:cubicBezTo>
                  <a:pt x="5840976" y="3289093"/>
                  <a:pt x="5548282" y="3194986"/>
                  <a:pt x="5311706" y="3264269"/>
                </a:cubicBezTo>
                <a:cubicBezTo>
                  <a:pt x="5075130" y="3333552"/>
                  <a:pt x="4956557" y="3258414"/>
                  <a:pt x="4667863" y="3264269"/>
                </a:cubicBezTo>
                <a:cubicBezTo>
                  <a:pt x="4379169" y="3270124"/>
                  <a:pt x="4362624" y="3246384"/>
                  <a:pt x="4230969" y="3264269"/>
                </a:cubicBezTo>
                <a:cubicBezTo>
                  <a:pt x="4099314" y="3282154"/>
                  <a:pt x="3820025" y="3259657"/>
                  <a:pt x="3656109" y="3264269"/>
                </a:cubicBezTo>
                <a:cubicBezTo>
                  <a:pt x="3492193" y="3268881"/>
                  <a:pt x="3425082" y="3245885"/>
                  <a:pt x="3219216" y="3264269"/>
                </a:cubicBezTo>
                <a:cubicBezTo>
                  <a:pt x="3013350" y="3282653"/>
                  <a:pt x="2942029" y="3261282"/>
                  <a:pt x="2782322" y="3264269"/>
                </a:cubicBezTo>
                <a:cubicBezTo>
                  <a:pt x="2622615" y="3267256"/>
                  <a:pt x="2330627" y="3246103"/>
                  <a:pt x="2069496" y="3264269"/>
                </a:cubicBezTo>
                <a:cubicBezTo>
                  <a:pt x="1808365" y="3282435"/>
                  <a:pt x="1804930" y="3246745"/>
                  <a:pt x="1701585" y="3264269"/>
                </a:cubicBezTo>
                <a:cubicBezTo>
                  <a:pt x="1598240" y="3281793"/>
                  <a:pt x="1414063" y="3220489"/>
                  <a:pt x="1195709" y="3264269"/>
                </a:cubicBezTo>
                <a:cubicBezTo>
                  <a:pt x="977355" y="3308049"/>
                  <a:pt x="930300" y="3244834"/>
                  <a:pt x="827798" y="3264269"/>
                </a:cubicBezTo>
                <a:cubicBezTo>
                  <a:pt x="725296" y="3283704"/>
                  <a:pt x="224968" y="3203771"/>
                  <a:pt x="0" y="3264269"/>
                </a:cubicBezTo>
                <a:cubicBezTo>
                  <a:pt x="-13225" y="3118423"/>
                  <a:pt x="15667" y="3039126"/>
                  <a:pt x="0" y="2818152"/>
                </a:cubicBezTo>
                <a:cubicBezTo>
                  <a:pt x="-15667" y="2597178"/>
                  <a:pt x="35112" y="2432551"/>
                  <a:pt x="0" y="2208822"/>
                </a:cubicBezTo>
                <a:cubicBezTo>
                  <a:pt x="-35112" y="1985093"/>
                  <a:pt x="10870" y="1875519"/>
                  <a:pt x="0" y="1664777"/>
                </a:cubicBezTo>
                <a:cubicBezTo>
                  <a:pt x="-10870" y="1454036"/>
                  <a:pt x="33629" y="1296517"/>
                  <a:pt x="0" y="1186018"/>
                </a:cubicBezTo>
                <a:cubicBezTo>
                  <a:pt x="-33629" y="1075519"/>
                  <a:pt x="12705" y="774068"/>
                  <a:pt x="0" y="641973"/>
                </a:cubicBezTo>
                <a:cubicBezTo>
                  <a:pt x="-12705" y="509878"/>
                  <a:pt x="27948" y="292461"/>
                  <a:pt x="0" y="0"/>
                </a:cubicBezTo>
                <a:close/>
              </a:path>
              <a:path w="6898319" h="3264269" stroke="0" extrusionOk="0">
                <a:moveTo>
                  <a:pt x="0" y="0"/>
                </a:moveTo>
                <a:cubicBezTo>
                  <a:pt x="202203" y="-14500"/>
                  <a:pt x="277366" y="43172"/>
                  <a:pt x="505877" y="0"/>
                </a:cubicBezTo>
                <a:cubicBezTo>
                  <a:pt x="734388" y="-43172"/>
                  <a:pt x="996399" y="28986"/>
                  <a:pt x="1149720" y="0"/>
                </a:cubicBezTo>
                <a:cubicBezTo>
                  <a:pt x="1303041" y="-28986"/>
                  <a:pt x="1489674" y="24875"/>
                  <a:pt x="1586613" y="0"/>
                </a:cubicBezTo>
                <a:cubicBezTo>
                  <a:pt x="1683552" y="-24875"/>
                  <a:pt x="1865026" y="25298"/>
                  <a:pt x="2023507" y="0"/>
                </a:cubicBezTo>
                <a:cubicBezTo>
                  <a:pt x="2181988" y="-25298"/>
                  <a:pt x="2308927" y="8975"/>
                  <a:pt x="2460400" y="0"/>
                </a:cubicBezTo>
                <a:cubicBezTo>
                  <a:pt x="2611873" y="-8975"/>
                  <a:pt x="2839229" y="66219"/>
                  <a:pt x="3035260" y="0"/>
                </a:cubicBezTo>
                <a:cubicBezTo>
                  <a:pt x="3231291" y="-66219"/>
                  <a:pt x="3219224" y="29020"/>
                  <a:pt x="3403171" y="0"/>
                </a:cubicBezTo>
                <a:cubicBezTo>
                  <a:pt x="3587118" y="-29020"/>
                  <a:pt x="3640939" y="35640"/>
                  <a:pt x="3840064" y="0"/>
                </a:cubicBezTo>
                <a:cubicBezTo>
                  <a:pt x="4039189" y="-35640"/>
                  <a:pt x="4323164" y="63397"/>
                  <a:pt x="4552891" y="0"/>
                </a:cubicBezTo>
                <a:cubicBezTo>
                  <a:pt x="4782618" y="-63397"/>
                  <a:pt x="4886548" y="14276"/>
                  <a:pt x="4989784" y="0"/>
                </a:cubicBezTo>
                <a:cubicBezTo>
                  <a:pt x="5093020" y="-14276"/>
                  <a:pt x="5442741" y="17590"/>
                  <a:pt x="5564644" y="0"/>
                </a:cubicBezTo>
                <a:cubicBezTo>
                  <a:pt x="5686547" y="-17590"/>
                  <a:pt x="5897137" y="58567"/>
                  <a:pt x="6070521" y="0"/>
                </a:cubicBezTo>
                <a:cubicBezTo>
                  <a:pt x="6243905" y="-58567"/>
                  <a:pt x="6501412" y="12565"/>
                  <a:pt x="6898319" y="0"/>
                </a:cubicBezTo>
                <a:cubicBezTo>
                  <a:pt x="6922245" y="165732"/>
                  <a:pt x="6874601" y="294873"/>
                  <a:pt x="6898319" y="478759"/>
                </a:cubicBezTo>
                <a:cubicBezTo>
                  <a:pt x="6922037" y="662645"/>
                  <a:pt x="6860015" y="780720"/>
                  <a:pt x="6898319" y="1022804"/>
                </a:cubicBezTo>
                <a:cubicBezTo>
                  <a:pt x="6936623" y="1264889"/>
                  <a:pt x="6887417" y="1316926"/>
                  <a:pt x="6898319" y="1599492"/>
                </a:cubicBezTo>
                <a:cubicBezTo>
                  <a:pt x="6909221" y="1882058"/>
                  <a:pt x="6861770" y="1965344"/>
                  <a:pt x="6898319" y="2078251"/>
                </a:cubicBezTo>
                <a:cubicBezTo>
                  <a:pt x="6934868" y="2191158"/>
                  <a:pt x="6856704" y="2405166"/>
                  <a:pt x="6898319" y="2622296"/>
                </a:cubicBezTo>
                <a:cubicBezTo>
                  <a:pt x="6939934" y="2839427"/>
                  <a:pt x="6893332" y="3081745"/>
                  <a:pt x="6898319" y="3264269"/>
                </a:cubicBezTo>
                <a:cubicBezTo>
                  <a:pt x="6700379" y="3333461"/>
                  <a:pt x="6517153" y="3235276"/>
                  <a:pt x="6185493" y="3264269"/>
                </a:cubicBezTo>
                <a:cubicBezTo>
                  <a:pt x="5853833" y="3293262"/>
                  <a:pt x="5920955" y="3233938"/>
                  <a:pt x="5748599" y="3264269"/>
                </a:cubicBezTo>
                <a:cubicBezTo>
                  <a:pt x="5576243" y="3294600"/>
                  <a:pt x="5431154" y="3230503"/>
                  <a:pt x="5173739" y="3264269"/>
                </a:cubicBezTo>
                <a:cubicBezTo>
                  <a:pt x="4916324" y="3298035"/>
                  <a:pt x="4884932" y="3209165"/>
                  <a:pt x="4598879" y="3264269"/>
                </a:cubicBezTo>
                <a:cubicBezTo>
                  <a:pt x="4312826" y="3319373"/>
                  <a:pt x="4314680" y="3261857"/>
                  <a:pt x="4093003" y="3264269"/>
                </a:cubicBezTo>
                <a:cubicBezTo>
                  <a:pt x="3871326" y="3266681"/>
                  <a:pt x="3653223" y="3223159"/>
                  <a:pt x="3380176" y="3264269"/>
                </a:cubicBezTo>
                <a:cubicBezTo>
                  <a:pt x="3107129" y="3305379"/>
                  <a:pt x="2981033" y="3239692"/>
                  <a:pt x="2874300" y="3264269"/>
                </a:cubicBezTo>
                <a:cubicBezTo>
                  <a:pt x="2767567" y="3288846"/>
                  <a:pt x="2683479" y="3222340"/>
                  <a:pt x="2506389" y="3264269"/>
                </a:cubicBezTo>
                <a:cubicBezTo>
                  <a:pt x="2329299" y="3306198"/>
                  <a:pt x="2205302" y="3247202"/>
                  <a:pt x="2069496" y="3264269"/>
                </a:cubicBezTo>
                <a:cubicBezTo>
                  <a:pt x="1933690" y="3281336"/>
                  <a:pt x="1801873" y="3236451"/>
                  <a:pt x="1563619" y="3264269"/>
                </a:cubicBezTo>
                <a:cubicBezTo>
                  <a:pt x="1325365" y="3292087"/>
                  <a:pt x="1276872" y="3262906"/>
                  <a:pt x="1195709" y="3264269"/>
                </a:cubicBezTo>
                <a:cubicBezTo>
                  <a:pt x="1114546" y="3265632"/>
                  <a:pt x="976274" y="3242459"/>
                  <a:pt x="827798" y="3264269"/>
                </a:cubicBezTo>
                <a:cubicBezTo>
                  <a:pt x="679322" y="3286079"/>
                  <a:pt x="235202" y="3194299"/>
                  <a:pt x="0" y="3264269"/>
                </a:cubicBezTo>
                <a:cubicBezTo>
                  <a:pt x="-33682" y="3156905"/>
                  <a:pt x="45378" y="2952219"/>
                  <a:pt x="0" y="2818152"/>
                </a:cubicBezTo>
                <a:cubicBezTo>
                  <a:pt x="-45378" y="2684085"/>
                  <a:pt x="51561" y="2429464"/>
                  <a:pt x="0" y="2274107"/>
                </a:cubicBezTo>
                <a:cubicBezTo>
                  <a:pt x="-51561" y="2118751"/>
                  <a:pt x="18344" y="1929416"/>
                  <a:pt x="0" y="1762705"/>
                </a:cubicBezTo>
                <a:cubicBezTo>
                  <a:pt x="-18344" y="1595994"/>
                  <a:pt x="9147" y="1395827"/>
                  <a:pt x="0" y="1251303"/>
                </a:cubicBezTo>
                <a:cubicBezTo>
                  <a:pt x="-9147" y="1106779"/>
                  <a:pt x="19057" y="903868"/>
                  <a:pt x="0" y="641973"/>
                </a:cubicBezTo>
                <a:cubicBezTo>
                  <a:pt x="-19057" y="380078"/>
                  <a:pt x="7098" y="283444"/>
                  <a:pt x="0" y="0"/>
                </a:cubicBezTo>
                <a:close/>
              </a:path>
            </a:pathLst>
          </a:custGeom>
          <a:ln>
            <a:prstDash val="dash"/>
            <a:extLst>
              <a:ext uri="{C807C97D-BFC1-408E-A445-0C87EB9F89A2}">
                <ask:lineSketchStyleProps xmlns:ask="http://schemas.microsoft.com/office/drawing/2018/sketchyshapes" sd="2352246053">
                  <a:prstGeom prst="rect">
                    <a:avLst/>
                  </a:prstGeom>
                  <ask:type>
                    <ask:lineSketchScribble/>
                  </ask:type>
                </ask:lineSketchStyleProps>
              </a:ext>
            </a:extLst>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1" name="Freeform: Shape 30">
            <a:extLst>
              <a:ext uri="{FF2B5EF4-FFF2-40B4-BE49-F238E27FC236}">
                <a16:creationId xmlns:a16="http://schemas.microsoft.com/office/drawing/2014/main" id="{2998BE9B-B4C1-41FF-8874-FD9E5C81C631}"/>
              </a:ext>
            </a:extLst>
          </p:cNvPr>
          <p:cNvSpPr/>
          <p:nvPr/>
        </p:nvSpPr>
        <p:spPr>
          <a:xfrm>
            <a:off x="4636955" y="2886426"/>
            <a:ext cx="2459717" cy="1357034"/>
          </a:xfrm>
          <a:custGeom>
            <a:avLst/>
            <a:gdLst>
              <a:gd name="connsiteX0" fmla="*/ 1209605 w 2676735"/>
              <a:gd name="connsiteY0" fmla="*/ 48198 h 1356336"/>
              <a:gd name="connsiteX1" fmla="*/ 540370 w 2676735"/>
              <a:gd name="connsiteY1" fmla="*/ 41572 h 1356336"/>
              <a:gd name="connsiteX2" fmla="*/ 215692 w 2676735"/>
              <a:gd name="connsiteY2" fmla="*/ 419259 h 1356336"/>
              <a:gd name="connsiteX3" fmla="*/ 142805 w 2676735"/>
              <a:gd name="connsiteY3" fmla="*/ 1128251 h 1356336"/>
              <a:gd name="connsiteX4" fmla="*/ 2196892 w 2676735"/>
              <a:gd name="connsiteY4" fmla="*/ 1320407 h 1356336"/>
              <a:gd name="connsiteX5" fmla="*/ 2667344 w 2676735"/>
              <a:gd name="connsiteY5" fmla="*/ 492146 h 1356336"/>
              <a:gd name="connsiteX6" fmla="*/ 2402301 w 2676735"/>
              <a:gd name="connsiteY6" fmla="*/ 28320 h 1356336"/>
              <a:gd name="connsiteX7" fmla="*/ 1209605 w 2676735"/>
              <a:gd name="connsiteY7" fmla="*/ 48198 h 135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6735" h="1356336">
                <a:moveTo>
                  <a:pt x="1209605" y="48198"/>
                </a:moveTo>
                <a:cubicBezTo>
                  <a:pt x="899283" y="50407"/>
                  <a:pt x="706022" y="-20272"/>
                  <a:pt x="540370" y="41572"/>
                </a:cubicBezTo>
                <a:cubicBezTo>
                  <a:pt x="374718" y="103416"/>
                  <a:pt x="281953" y="238146"/>
                  <a:pt x="215692" y="419259"/>
                </a:cubicBezTo>
                <a:cubicBezTo>
                  <a:pt x="149431" y="600372"/>
                  <a:pt x="-187395" y="978060"/>
                  <a:pt x="142805" y="1128251"/>
                </a:cubicBezTo>
                <a:cubicBezTo>
                  <a:pt x="473005" y="1278442"/>
                  <a:pt x="1776136" y="1426424"/>
                  <a:pt x="2196892" y="1320407"/>
                </a:cubicBezTo>
                <a:cubicBezTo>
                  <a:pt x="2617648" y="1214390"/>
                  <a:pt x="2633109" y="707494"/>
                  <a:pt x="2667344" y="492146"/>
                </a:cubicBezTo>
                <a:cubicBezTo>
                  <a:pt x="2701579" y="276798"/>
                  <a:pt x="2648570" y="101207"/>
                  <a:pt x="2402301" y="28320"/>
                </a:cubicBezTo>
                <a:cubicBezTo>
                  <a:pt x="2156032" y="-44567"/>
                  <a:pt x="1519927" y="45989"/>
                  <a:pt x="1209605" y="48198"/>
                </a:cubicBezTo>
                <a:close/>
              </a:path>
            </a:pathLst>
          </a:custGeom>
          <a:solidFill>
            <a:schemeClr val="accent5">
              <a:lumMod val="75000"/>
              <a:alpha val="12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888D0E03-09DA-465B-AA7D-705E8C1DDD73}"/>
              </a:ext>
            </a:extLst>
          </p:cNvPr>
          <p:cNvSpPr/>
          <p:nvPr/>
        </p:nvSpPr>
        <p:spPr>
          <a:xfrm>
            <a:off x="4526706" y="2106777"/>
            <a:ext cx="2600933" cy="1663387"/>
          </a:xfrm>
          <a:custGeom>
            <a:avLst/>
            <a:gdLst>
              <a:gd name="connsiteX0" fmla="*/ 1216255 w 3335559"/>
              <a:gd name="connsiteY0" fmla="*/ 104063 h 1208790"/>
              <a:gd name="connsiteX1" fmla="*/ 30185 w 3335559"/>
              <a:gd name="connsiteY1" fmla="*/ 316098 h 1208790"/>
              <a:gd name="connsiteX2" fmla="*/ 606655 w 3335559"/>
              <a:gd name="connsiteY2" fmla="*/ 1064846 h 1208790"/>
              <a:gd name="connsiteX3" fmla="*/ 3223959 w 3335559"/>
              <a:gd name="connsiteY3" fmla="*/ 1117855 h 1208790"/>
              <a:gd name="connsiteX4" fmla="*/ 2693872 w 3335559"/>
              <a:gd name="connsiteY4" fmla="*/ 77559 h 1208790"/>
              <a:gd name="connsiteX5" fmla="*/ 1216255 w 3335559"/>
              <a:gd name="connsiteY5" fmla="*/ 104063 h 12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559" h="1208790">
                <a:moveTo>
                  <a:pt x="1216255" y="104063"/>
                </a:moveTo>
                <a:cubicBezTo>
                  <a:pt x="772307" y="143820"/>
                  <a:pt x="131785" y="155968"/>
                  <a:pt x="30185" y="316098"/>
                </a:cubicBezTo>
                <a:cubicBezTo>
                  <a:pt x="-71415" y="476229"/>
                  <a:pt x="74359" y="931220"/>
                  <a:pt x="606655" y="1064846"/>
                </a:cubicBezTo>
                <a:cubicBezTo>
                  <a:pt x="1138951" y="1198472"/>
                  <a:pt x="2876090" y="1282403"/>
                  <a:pt x="3223959" y="1117855"/>
                </a:cubicBezTo>
                <a:cubicBezTo>
                  <a:pt x="3571828" y="953307"/>
                  <a:pt x="3025176" y="247629"/>
                  <a:pt x="2693872" y="77559"/>
                </a:cubicBezTo>
                <a:cubicBezTo>
                  <a:pt x="2362568" y="-92511"/>
                  <a:pt x="1660203" y="64306"/>
                  <a:pt x="1216255" y="104063"/>
                </a:cubicBezTo>
                <a:close/>
              </a:path>
            </a:pathLst>
          </a:custGeom>
          <a:solidFill>
            <a:srgbClr val="7030A0">
              <a:alpha val="12000"/>
            </a:srgb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ounded Rectangle 34">
            <a:extLst>
              <a:ext uri="{FF2B5EF4-FFF2-40B4-BE49-F238E27FC236}">
                <a16:creationId xmlns:a16="http://schemas.microsoft.com/office/drawing/2014/main" id="{A9A75C6A-F63D-4ECA-92ED-010DAFABC51A}"/>
              </a:ext>
            </a:extLst>
          </p:cNvPr>
          <p:cNvSpPr/>
          <p:nvPr/>
        </p:nvSpPr>
        <p:spPr>
          <a:xfrm>
            <a:off x="7438174" y="2056526"/>
            <a:ext cx="3737196" cy="559407"/>
          </a:xfrm>
          <a:prstGeom prst="roundRect">
            <a:avLst>
              <a:gd name="adj" fmla="val 7685"/>
            </a:avLst>
          </a:prstGeom>
          <a:solidFill>
            <a:schemeClr val="accent6">
              <a:lumMod val="60000"/>
              <a:lumOff val="40000"/>
              <a:alpha val="20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r>
              <a:rPr lang="en-US" sz="1500" dirty="0">
                <a:solidFill>
                  <a:schemeClr val="tx1"/>
                </a:solidFill>
                <a:latin typeface="Nyala" panose="02000504070300020003" pitchFamily="2" charset="0"/>
              </a:rPr>
              <a:t>    = </a:t>
            </a:r>
            <a:r>
              <a:rPr lang="en-US" sz="1550" u="sng" dirty="0">
                <a:solidFill>
                  <a:schemeClr val="tx1"/>
                </a:solidFill>
                <a:latin typeface="Nyala" panose="02000504070300020003" pitchFamily="2" charset="0"/>
              </a:rPr>
              <a:t>carbon dioxide</a:t>
            </a:r>
            <a:r>
              <a:rPr lang="en-US" sz="1550" dirty="0">
                <a:solidFill>
                  <a:schemeClr val="tx1"/>
                </a:solidFill>
                <a:latin typeface="Nyala" panose="02000504070300020003" pitchFamily="2" charset="0"/>
              </a:rPr>
              <a:t> is the major </a:t>
            </a:r>
            <a:r>
              <a:rPr lang="en-US" sz="1550" u="sng" dirty="0">
                <a:solidFill>
                  <a:schemeClr val="tx1"/>
                </a:solidFill>
                <a:latin typeface="Nyala" panose="02000504070300020003" pitchFamily="2" charset="0"/>
              </a:rPr>
              <a:t>greenhouse gas</a:t>
            </a:r>
            <a:r>
              <a:rPr lang="en-US" sz="1550" dirty="0">
                <a:solidFill>
                  <a:schemeClr val="tx1"/>
                </a:solidFill>
                <a:latin typeface="Nyala" panose="02000504070300020003" pitchFamily="2" charset="0"/>
              </a:rPr>
              <a:t> contributing to </a:t>
            </a:r>
            <a:r>
              <a:rPr lang="en-US" sz="1550" u="sng" dirty="0">
                <a:solidFill>
                  <a:schemeClr val="tx1"/>
                </a:solidFill>
                <a:latin typeface="Nyala" panose="02000504070300020003" pitchFamily="2" charset="0"/>
              </a:rPr>
              <a:t>global warming</a:t>
            </a:r>
            <a:r>
              <a:rPr lang="en-US" sz="1550" i="1" dirty="0">
                <a:solidFill>
                  <a:schemeClr val="tx1"/>
                </a:solidFill>
                <a:latin typeface="Nyala" panose="02000504070300020003" pitchFamily="2" charset="0"/>
              </a:rPr>
              <a:t> </a:t>
            </a:r>
            <a:r>
              <a:rPr lang="en-US" sz="1550" dirty="0">
                <a:solidFill>
                  <a:schemeClr val="tx1"/>
                </a:solidFill>
                <a:latin typeface="Nyala" panose="02000504070300020003" pitchFamily="2" charset="0"/>
              </a:rPr>
              <a:t>.</a:t>
            </a:r>
          </a:p>
        </p:txBody>
      </p:sp>
      <p:sp>
        <p:nvSpPr>
          <p:cNvPr id="34" name="Freeform: Shape 33">
            <a:extLst>
              <a:ext uri="{FF2B5EF4-FFF2-40B4-BE49-F238E27FC236}">
                <a16:creationId xmlns:a16="http://schemas.microsoft.com/office/drawing/2014/main" id="{252CDC2A-D80B-4A8C-9525-80854A01DC4C}"/>
              </a:ext>
            </a:extLst>
          </p:cNvPr>
          <p:cNvSpPr/>
          <p:nvPr/>
        </p:nvSpPr>
        <p:spPr>
          <a:xfrm>
            <a:off x="5763631" y="2705864"/>
            <a:ext cx="3178784" cy="1096474"/>
          </a:xfrm>
          <a:custGeom>
            <a:avLst/>
            <a:gdLst>
              <a:gd name="connsiteX0" fmla="*/ 1216255 w 3335559"/>
              <a:gd name="connsiteY0" fmla="*/ 104063 h 1208790"/>
              <a:gd name="connsiteX1" fmla="*/ 30185 w 3335559"/>
              <a:gd name="connsiteY1" fmla="*/ 316098 h 1208790"/>
              <a:gd name="connsiteX2" fmla="*/ 606655 w 3335559"/>
              <a:gd name="connsiteY2" fmla="*/ 1064846 h 1208790"/>
              <a:gd name="connsiteX3" fmla="*/ 3223959 w 3335559"/>
              <a:gd name="connsiteY3" fmla="*/ 1117855 h 1208790"/>
              <a:gd name="connsiteX4" fmla="*/ 2693872 w 3335559"/>
              <a:gd name="connsiteY4" fmla="*/ 77559 h 1208790"/>
              <a:gd name="connsiteX5" fmla="*/ 1216255 w 3335559"/>
              <a:gd name="connsiteY5" fmla="*/ 104063 h 120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5559" h="1208790">
                <a:moveTo>
                  <a:pt x="1216255" y="104063"/>
                </a:moveTo>
                <a:cubicBezTo>
                  <a:pt x="772307" y="143820"/>
                  <a:pt x="131785" y="155968"/>
                  <a:pt x="30185" y="316098"/>
                </a:cubicBezTo>
                <a:cubicBezTo>
                  <a:pt x="-71415" y="476229"/>
                  <a:pt x="74359" y="931220"/>
                  <a:pt x="606655" y="1064846"/>
                </a:cubicBezTo>
                <a:cubicBezTo>
                  <a:pt x="1138951" y="1198472"/>
                  <a:pt x="2876090" y="1282403"/>
                  <a:pt x="3223959" y="1117855"/>
                </a:cubicBezTo>
                <a:cubicBezTo>
                  <a:pt x="3571828" y="953307"/>
                  <a:pt x="3025176" y="247629"/>
                  <a:pt x="2693872" y="77559"/>
                </a:cubicBezTo>
                <a:cubicBezTo>
                  <a:pt x="2362568" y="-92511"/>
                  <a:pt x="1660203" y="64306"/>
                  <a:pt x="1216255" y="104063"/>
                </a:cubicBezTo>
                <a:close/>
              </a:path>
            </a:pathLst>
          </a:custGeom>
          <a:solidFill>
            <a:schemeClr val="accent6">
              <a:lumMod val="40000"/>
              <a:lumOff val="60000"/>
              <a:alpha val="2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Google Shape;173;p17">
            <a:extLst>
              <a:ext uri="{FF2B5EF4-FFF2-40B4-BE49-F238E27FC236}">
                <a16:creationId xmlns:a16="http://schemas.microsoft.com/office/drawing/2014/main" id="{6A638611-11E5-40F0-A68B-5F1C885FF6FB}"/>
              </a:ext>
            </a:extLst>
          </p:cNvPr>
          <p:cNvSpPr/>
          <p:nvPr/>
        </p:nvSpPr>
        <p:spPr>
          <a:xfrm>
            <a:off x="5095831" y="2519594"/>
            <a:ext cx="276900" cy="276900"/>
          </a:xfrm>
          <a:prstGeom prst="ellipse">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7" name="Google Shape;174;p17">
            <a:extLst>
              <a:ext uri="{FF2B5EF4-FFF2-40B4-BE49-F238E27FC236}">
                <a16:creationId xmlns:a16="http://schemas.microsoft.com/office/drawing/2014/main" id="{F4E5E523-DEF3-46E9-9696-BAFD2BA19972}"/>
              </a:ext>
            </a:extLst>
          </p:cNvPr>
          <p:cNvSpPr/>
          <p:nvPr/>
        </p:nvSpPr>
        <p:spPr>
          <a:xfrm>
            <a:off x="5731380" y="2508351"/>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dirty="0"/>
          </a:p>
        </p:txBody>
      </p:sp>
      <p:sp>
        <p:nvSpPr>
          <p:cNvPr id="38" name="Google Shape;175;p17">
            <a:extLst>
              <a:ext uri="{FF2B5EF4-FFF2-40B4-BE49-F238E27FC236}">
                <a16:creationId xmlns:a16="http://schemas.microsoft.com/office/drawing/2014/main" id="{14D1D048-FCA4-402F-AD34-8A270C6DD818}"/>
              </a:ext>
            </a:extLst>
          </p:cNvPr>
          <p:cNvSpPr/>
          <p:nvPr/>
        </p:nvSpPr>
        <p:spPr>
          <a:xfrm>
            <a:off x="6250120" y="3287808"/>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39" name="Google Shape;184;p17">
            <a:extLst>
              <a:ext uri="{FF2B5EF4-FFF2-40B4-BE49-F238E27FC236}">
                <a16:creationId xmlns:a16="http://schemas.microsoft.com/office/drawing/2014/main" id="{9F4D7E83-6CFD-40ED-A876-88E773234770}"/>
              </a:ext>
            </a:extLst>
          </p:cNvPr>
          <p:cNvSpPr/>
          <p:nvPr/>
        </p:nvSpPr>
        <p:spPr>
          <a:xfrm>
            <a:off x="5241771" y="3788210"/>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0" name="Google Shape;185;p17">
            <a:extLst>
              <a:ext uri="{FF2B5EF4-FFF2-40B4-BE49-F238E27FC236}">
                <a16:creationId xmlns:a16="http://schemas.microsoft.com/office/drawing/2014/main" id="{763DCD98-3C34-448F-B212-F9A42C7EBC51}"/>
              </a:ext>
            </a:extLst>
          </p:cNvPr>
          <p:cNvSpPr/>
          <p:nvPr/>
        </p:nvSpPr>
        <p:spPr>
          <a:xfrm>
            <a:off x="6462446" y="3872994"/>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1" name="TextBox 40">
            <a:extLst>
              <a:ext uri="{FF2B5EF4-FFF2-40B4-BE49-F238E27FC236}">
                <a16:creationId xmlns:a16="http://schemas.microsoft.com/office/drawing/2014/main" id="{D6333BFD-049C-4507-864E-30D2CA98F1B7}"/>
              </a:ext>
            </a:extLst>
          </p:cNvPr>
          <p:cNvSpPr txBox="1"/>
          <p:nvPr/>
        </p:nvSpPr>
        <p:spPr>
          <a:xfrm>
            <a:off x="4526706" y="2437050"/>
            <a:ext cx="592494"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tree</a:t>
            </a:r>
          </a:p>
        </p:txBody>
      </p:sp>
      <p:sp>
        <p:nvSpPr>
          <p:cNvPr id="42" name="TextBox 41">
            <a:extLst>
              <a:ext uri="{FF2B5EF4-FFF2-40B4-BE49-F238E27FC236}">
                <a16:creationId xmlns:a16="http://schemas.microsoft.com/office/drawing/2014/main" id="{D3DED004-F185-4733-8278-207C36451C86}"/>
              </a:ext>
            </a:extLst>
          </p:cNvPr>
          <p:cNvSpPr txBox="1"/>
          <p:nvPr/>
        </p:nvSpPr>
        <p:spPr>
          <a:xfrm>
            <a:off x="5641086" y="2959610"/>
            <a:ext cx="1494968"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carbon dioxide</a:t>
            </a:r>
          </a:p>
        </p:txBody>
      </p:sp>
      <p:sp>
        <p:nvSpPr>
          <p:cNvPr id="43" name="TextBox 42">
            <a:extLst>
              <a:ext uri="{FF2B5EF4-FFF2-40B4-BE49-F238E27FC236}">
                <a16:creationId xmlns:a16="http://schemas.microsoft.com/office/drawing/2014/main" id="{C12CC03E-4767-4814-9623-A897F00205B5}"/>
              </a:ext>
            </a:extLst>
          </p:cNvPr>
          <p:cNvSpPr txBox="1"/>
          <p:nvPr/>
        </p:nvSpPr>
        <p:spPr>
          <a:xfrm>
            <a:off x="5241771" y="2232343"/>
            <a:ext cx="1494968"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photosynthesis</a:t>
            </a:r>
          </a:p>
        </p:txBody>
      </p:sp>
      <p:sp>
        <p:nvSpPr>
          <p:cNvPr id="44" name="TextBox 43">
            <a:extLst>
              <a:ext uri="{FF2B5EF4-FFF2-40B4-BE49-F238E27FC236}">
                <a16:creationId xmlns:a16="http://schemas.microsoft.com/office/drawing/2014/main" id="{0254BC97-7AC9-4E45-99DF-F6ADDC6C2DE6}"/>
              </a:ext>
            </a:extLst>
          </p:cNvPr>
          <p:cNvSpPr txBox="1"/>
          <p:nvPr/>
        </p:nvSpPr>
        <p:spPr>
          <a:xfrm>
            <a:off x="5641086" y="3820387"/>
            <a:ext cx="800870"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oxygen</a:t>
            </a:r>
          </a:p>
        </p:txBody>
      </p:sp>
      <p:sp>
        <p:nvSpPr>
          <p:cNvPr id="45" name="TextBox 44">
            <a:extLst>
              <a:ext uri="{FF2B5EF4-FFF2-40B4-BE49-F238E27FC236}">
                <a16:creationId xmlns:a16="http://schemas.microsoft.com/office/drawing/2014/main" id="{314FF976-B96F-47C7-AF53-D305522AD4A8}"/>
              </a:ext>
            </a:extLst>
          </p:cNvPr>
          <p:cNvSpPr txBox="1"/>
          <p:nvPr/>
        </p:nvSpPr>
        <p:spPr>
          <a:xfrm>
            <a:off x="4472634" y="3712623"/>
            <a:ext cx="800870"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water</a:t>
            </a:r>
          </a:p>
        </p:txBody>
      </p:sp>
      <p:sp>
        <p:nvSpPr>
          <p:cNvPr id="46" name="Google Shape;176;p17">
            <a:extLst>
              <a:ext uri="{FF2B5EF4-FFF2-40B4-BE49-F238E27FC236}">
                <a16:creationId xmlns:a16="http://schemas.microsoft.com/office/drawing/2014/main" id="{37B4A97E-31CB-4DAF-BC0B-84C952A523A5}"/>
              </a:ext>
            </a:extLst>
          </p:cNvPr>
          <p:cNvSpPr/>
          <p:nvPr/>
        </p:nvSpPr>
        <p:spPr>
          <a:xfrm>
            <a:off x="5152275" y="2975047"/>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7" name="TextBox 46">
            <a:extLst>
              <a:ext uri="{FF2B5EF4-FFF2-40B4-BE49-F238E27FC236}">
                <a16:creationId xmlns:a16="http://schemas.microsoft.com/office/drawing/2014/main" id="{9AA708FC-D49C-4F1E-BE3A-EB765857086E}"/>
              </a:ext>
            </a:extLst>
          </p:cNvPr>
          <p:cNvSpPr txBox="1"/>
          <p:nvPr/>
        </p:nvSpPr>
        <p:spPr>
          <a:xfrm>
            <a:off x="4394343" y="3223586"/>
            <a:ext cx="1494968"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atmosphere</a:t>
            </a:r>
          </a:p>
        </p:txBody>
      </p:sp>
      <p:sp>
        <p:nvSpPr>
          <p:cNvPr id="48" name="Google Shape;175;p17">
            <a:extLst>
              <a:ext uri="{FF2B5EF4-FFF2-40B4-BE49-F238E27FC236}">
                <a16:creationId xmlns:a16="http://schemas.microsoft.com/office/drawing/2014/main" id="{AEF968CB-03D2-4F84-A2CC-58C6A7BA3E16}"/>
              </a:ext>
            </a:extLst>
          </p:cNvPr>
          <p:cNvSpPr/>
          <p:nvPr/>
        </p:nvSpPr>
        <p:spPr>
          <a:xfrm rot="943236">
            <a:off x="7635393" y="3062892"/>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49" name="TextBox 48">
            <a:extLst>
              <a:ext uri="{FF2B5EF4-FFF2-40B4-BE49-F238E27FC236}">
                <a16:creationId xmlns:a16="http://schemas.microsoft.com/office/drawing/2014/main" id="{6DD3B42E-E4C5-42B8-9E6A-C1411219A633}"/>
              </a:ext>
            </a:extLst>
          </p:cNvPr>
          <p:cNvSpPr txBox="1"/>
          <p:nvPr/>
        </p:nvSpPr>
        <p:spPr>
          <a:xfrm>
            <a:off x="6970992" y="2752562"/>
            <a:ext cx="1494968" cy="307777"/>
          </a:xfrm>
          <a:prstGeom prst="rect">
            <a:avLst/>
          </a:prstGeom>
          <a:noFill/>
        </p:spPr>
        <p:txBody>
          <a:bodyPr wrap="square">
            <a:spAutoFit/>
          </a:bodyPr>
          <a:lstStyle/>
          <a:p>
            <a:pPr algn="r"/>
            <a:r>
              <a:rPr lang="en-US" sz="1400" dirty="0">
                <a:latin typeface="Comic Sans MS" panose="030F0702030302020204" pitchFamily="66" charset="0"/>
                <a:ea typeface="Roboto"/>
                <a:cs typeface="Roboto"/>
                <a:sym typeface="Roboto"/>
              </a:rPr>
              <a:t>global warming</a:t>
            </a:r>
          </a:p>
        </p:txBody>
      </p:sp>
      <p:sp>
        <p:nvSpPr>
          <p:cNvPr id="50" name="Google Shape;175;p17">
            <a:extLst>
              <a:ext uri="{FF2B5EF4-FFF2-40B4-BE49-F238E27FC236}">
                <a16:creationId xmlns:a16="http://schemas.microsoft.com/office/drawing/2014/main" id="{D9B58EE4-6522-4989-AF75-38F4F424B71F}"/>
              </a:ext>
            </a:extLst>
          </p:cNvPr>
          <p:cNvSpPr/>
          <p:nvPr/>
        </p:nvSpPr>
        <p:spPr>
          <a:xfrm rot="943236">
            <a:off x="8196785" y="3220520"/>
            <a:ext cx="276900" cy="276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51" name="TextBox 50">
            <a:extLst>
              <a:ext uri="{FF2B5EF4-FFF2-40B4-BE49-F238E27FC236}">
                <a16:creationId xmlns:a16="http://schemas.microsoft.com/office/drawing/2014/main" id="{2BF6234E-2A05-4907-90AD-FBEDEB9F54DB}"/>
              </a:ext>
            </a:extLst>
          </p:cNvPr>
          <p:cNvSpPr txBox="1"/>
          <p:nvPr/>
        </p:nvSpPr>
        <p:spPr>
          <a:xfrm>
            <a:off x="7263867" y="3491587"/>
            <a:ext cx="1494968" cy="307777"/>
          </a:xfrm>
          <a:prstGeom prst="rect">
            <a:avLst/>
          </a:prstGeom>
          <a:noFill/>
        </p:spPr>
        <p:txBody>
          <a:bodyPr wrap="square">
            <a:spAutoFit/>
          </a:bodyPr>
          <a:lstStyle/>
          <a:p>
            <a:pPr algn="r"/>
            <a:r>
              <a:rPr lang="en-US" altLang="zh-CN" sz="1400" dirty="0">
                <a:latin typeface="Comic Sans MS" panose="030F0702030302020204" pitchFamily="66" charset="0"/>
                <a:ea typeface="Roboto"/>
                <a:cs typeface="Roboto"/>
                <a:sym typeface="Roboto"/>
              </a:rPr>
              <a:t>greenhouse gas</a:t>
            </a:r>
            <a:endParaRPr lang="en-US" sz="1400" dirty="0">
              <a:latin typeface="Comic Sans MS" panose="030F0702030302020204" pitchFamily="66" charset="0"/>
              <a:ea typeface="Roboto"/>
              <a:cs typeface="Roboto"/>
              <a:sym typeface="Roboto"/>
            </a:endParaRPr>
          </a:p>
        </p:txBody>
      </p:sp>
      <p:sp>
        <p:nvSpPr>
          <p:cNvPr id="52" name="Google Shape;178;p17">
            <a:extLst>
              <a:ext uri="{FF2B5EF4-FFF2-40B4-BE49-F238E27FC236}">
                <a16:creationId xmlns:a16="http://schemas.microsoft.com/office/drawing/2014/main" id="{A8A34A80-5CE5-403C-B792-73EF60A7CA32}"/>
              </a:ext>
            </a:extLst>
          </p:cNvPr>
          <p:cNvSpPr/>
          <p:nvPr/>
        </p:nvSpPr>
        <p:spPr>
          <a:xfrm rot="3073042">
            <a:off x="8818846" y="2786281"/>
            <a:ext cx="276899" cy="245714"/>
          </a:xfrm>
          <a:prstGeom prst="diamond">
            <a:avLst/>
          </a:prstGeom>
          <a:solidFill>
            <a:schemeClr val="accent6">
              <a:lumMod val="60000"/>
              <a:lumOff val="40000"/>
              <a:alpha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pic>
        <p:nvPicPr>
          <p:cNvPr id="53" name="Picture 52">
            <a:extLst>
              <a:ext uri="{FF2B5EF4-FFF2-40B4-BE49-F238E27FC236}">
                <a16:creationId xmlns:a16="http://schemas.microsoft.com/office/drawing/2014/main" id="{34E2586C-224E-4A3B-B8E3-D890DF5F1CE3}"/>
              </a:ext>
            </a:extLst>
          </p:cNvPr>
          <p:cNvPicPr>
            <a:picLocks noChangeAspect="1"/>
          </p:cNvPicPr>
          <p:nvPr/>
        </p:nvPicPr>
        <p:blipFill>
          <a:blip r:embed="rId6"/>
          <a:stretch>
            <a:fillRect/>
          </a:stretch>
        </p:blipFill>
        <p:spPr>
          <a:xfrm>
            <a:off x="7511631" y="2129051"/>
            <a:ext cx="202430" cy="237635"/>
          </a:xfrm>
          <a:prstGeom prst="rect">
            <a:avLst/>
          </a:prstGeom>
        </p:spPr>
      </p:pic>
      <p:cxnSp>
        <p:nvCxnSpPr>
          <p:cNvPr id="54" name="Straight Arrow Connector 53">
            <a:extLst>
              <a:ext uri="{FF2B5EF4-FFF2-40B4-BE49-F238E27FC236}">
                <a16:creationId xmlns:a16="http://schemas.microsoft.com/office/drawing/2014/main" id="{4F05246A-AB1F-44C9-A19D-637EF837D935}"/>
              </a:ext>
            </a:extLst>
          </p:cNvPr>
          <p:cNvCxnSpPr>
            <a:cxnSpLocks/>
            <a:stCxn id="33" idx="2"/>
            <a:endCxn id="52" idx="0"/>
          </p:cNvCxnSpPr>
          <p:nvPr/>
        </p:nvCxnSpPr>
        <p:spPr>
          <a:xfrm flipH="1">
            <a:off x="9053064" y="2615933"/>
            <a:ext cx="253708" cy="21625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75DDD00-1F01-41B1-B625-63699C6DC9DE}"/>
              </a:ext>
            </a:extLst>
          </p:cNvPr>
          <p:cNvCxnSpPr>
            <a:cxnSpLocks/>
            <a:stCxn id="52" idx="2"/>
          </p:cNvCxnSpPr>
          <p:nvPr/>
        </p:nvCxnSpPr>
        <p:spPr>
          <a:xfrm flipH="1">
            <a:off x="8720548" y="2986092"/>
            <a:ext cx="140977" cy="11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34">
            <a:extLst>
              <a:ext uri="{FF2B5EF4-FFF2-40B4-BE49-F238E27FC236}">
                <a16:creationId xmlns:a16="http://schemas.microsoft.com/office/drawing/2014/main" id="{5FA90AB8-D852-47D7-8171-3F6CABD6E622}"/>
              </a:ext>
            </a:extLst>
          </p:cNvPr>
          <p:cNvSpPr/>
          <p:nvPr/>
        </p:nvSpPr>
        <p:spPr>
          <a:xfrm>
            <a:off x="6340509" y="1399795"/>
            <a:ext cx="3266271" cy="559407"/>
          </a:xfrm>
          <a:prstGeom prst="roundRect">
            <a:avLst>
              <a:gd name="adj" fmla="val 7685"/>
            </a:avLst>
          </a:prstGeom>
          <a:solidFill>
            <a:srgbClr val="7030A0">
              <a:alpha val="12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r>
              <a:rPr lang="en-US" sz="1500" dirty="0">
                <a:solidFill>
                  <a:schemeClr val="tx1"/>
                </a:solidFill>
                <a:latin typeface="Nyala" panose="02000504070300020003" pitchFamily="2" charset="0"/>
              </a:rPr>
              <a:t>     = </a:t>
            </a:r>
            <a:r>
              <a:rPr lang="en-US" sz="1550" u="sng" dirty="0">
                <a:solidFill>
                  <a:schemeClr val="tx1"/>
                </a:solidFill>
                <a:latin typeface="Nyala" panose="02000504070300020003" pitchFamily="2" charset="0"/>
              </a:rPr>
              <a:t>trees</a:t>
            </a:r>
            <a:r>
              <a:rPr lang="en-US" sz="1550" dirty="0">
                <a:solidFill>
                  <a:schemeClr val="tx1"/>
                </a:solidFill>
                <a:latin typeface="Nyala" panose="02000504070300020003" pitchFamily="2" charset="0"/>
              </a:rPr>
              <a:t> remove </a:t>
            </a:r>
            <a:r>
              <a:rPr lang="en-US" sz="1550" u="sng" dirty="0">
                <a:solidFill>
                  <a:schemeClr val="tx1"/>
                </a:solidFill>
                <a:latin typeface="Nyala" panose="02000504070300020003" pitchFamily="2" charset="0"/>
              </a:rPr>
              <a:t>carbon dioxide</a:t>
            </a:r>
            <a:r>
              <a:rPr lang="en-US" sz="1550" dirty="0">
                <a:solidFill>
                  <a:schemeClr val="tx1"/>
                </a:solidFill>
                <a:latin typeface="Nyala" panose="02000504070300020003" pitchFamily="2" charset="0"/>
              </a:rPr>
              <a:t> from the </a:t>
            </a:r>
            <a:r>
              <a:rPr lang="en-US" sz="1550" u="sng" dirty="0">
                <a:solidFill>
                  <a:schemeClr val="tx1"/>
                </a:solidFill>
                <a:latin typeface="Nyala" panose="02000504070300020003" pitchFamily="2" charset="0"/>
              </a:rPr>
              <a:t>atmosphere</a:t>
            </a:r>
            <a:r>
              <a:rPr lang="en-US" sz="1550" dirty="0">
                <a:solidFill>
                  <a:schemeClr val="tx1"/>
                </a:solidFill>
                <a:latin typeface="Nyala" panose="02000504070300020003" pitchFamily="2" charset="0"/>
              </a:rPr>
              <a:t> through </a:t>
            </a:r>
            <a:r>
              <a:rPr lang="en-US" sz="1550" u="sng" dirty="0">
                <a:solidFill>
                  <a:schemeClr val="tx1"/>
                </a:solidFill>
                <a:latin typeface="Nyala" panose="02000504070300020003" pitchFamily="2" charset="0"/>
              </a:rPr>
              <a:t>photosynthesis</a:t>
            </a:r>
            <a:r>
              <a:rPr lang="en-US" sz="1550" dirty="0">
                <a:solidFill>
                  <a:schemeClr val="tx1"/>
                </a:solidFill>
                <a:latin typeface="Nyala" panose="02000504070300020003" pitchFamily="2" charset="0"/>
              </a:rPr>
              <a:t> .</a:t>
            </a:r>
          </a:p>
        </p:txBody>
      </p:sp>
      <p:pic>
        <p:nvPicPr>
          <p:cNvPr id="57" name="Picture 56">
            <a:extLst>
              <a:ext uri="{FF2B5EF4-FFF2-40B4-BE49-F238E27FC236}">
                <a16:creationId xmlns:a16="http://schemas.microsoft.com/office/drawing/2014/main" id="{CDAF38EB-AE51-4BFC-AB84-82B8E6A083B2}"/>
              </a:ext>
            </a:extLst>
          </p:cNvPr>
          <p:cNvPicPr>
            <a:picLocks noChangeAspect="1"/>
          </p:cNvPicPr>
          <p:nvPr/>
        </p:nvPicPr>
        <p:blipFill>
          <a:blip r:embed="rId7"/>
          <a:stretch>
            <a:fillRect/>
          </a:stretch>
        </p:blipFill>
        <p:spPr>
          <a:xfrm>
            <a:off x="6423219" y="1455567"/>
            <a:ext cx="207602" cy="238522"/>
          </a:xfrm>
          <a:prstGeom prst="rect">
            <a:avLst/>
          </a:prstGeom>
        </p:spPr>
      </p:pic>
      <p:sp>
        <p:nvSpPr>
          <p:cNvPr id="58" name="Google Shape;178;p17">
            <a:extLst>
              <a:ext uri="{FF2B5EF4-FFF2-40B4-BE49-F238E27FC236}">
                <a16:creationId xmlns:a16="http://schemas.microsoft.com/office/drawing/2014/main" id="{D5A4352A-366B-4D45-BDEF-74C5C8CC1859}"/>
              </a:ext>
            </a:extLst>
          </p:cNvPr>
          <p:cNvSpPr/>
          <p:nvPr/>
        </p:nvSpPr>
        <p:spPr>
          <a:xfrm rot="3073042">
            <a:off x="6900666" y="2130509"/>
            <a:ext cx="276899" cy="245714"/>
          </a:xfrm>
          <a:prstGeom prst="diamond">
            <a:avLst/>
          </a:prstGeom>
          <a:solidFill>
            <a:srgbClr val="7030A0">
              <a:alpha val="4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dirty="0"/>
          </a:p>
        </p:txBody>
      </p:sp>
      <p:cxnSp>
        <p:nvCxnSpPr>
          <p:cNvPr id="59" name="Straight Arrow Connector 58">
            <a:extLst>
              <a:ext uri="{FF2B5EF4-FFF2-40B4-BE49-F238E27FC236}">
                <a16:creationId xmlns:a16="http://schemas.microsoft.com/office/drawing/2014/main" id="{75371B79-81D0-42B9-BDFE-655E8FFB6F25}"/>
              </a:ext>
            </a:extLst>
          </p:cNvPr>
          <p:cNvCxnSpPr>
            <a:cxnSpLocks/>
            <a:endCxn id="58" idx="0"/>
          </p:cNvCxnSpPr>
          <p:nvPr/>
        </p:nvCxnSpPr>
        <p:spPr>
          <a:xfrm flipH="1">
            <a:off x="7134884" y="1960161"/>
            <a:ext cx="253708" cy="216253"/>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57A7CFA-2910-42B8-9AFB-070499934F13}"/>
              </a:ext>
            </a:extLst>
          </p:cNvPr>
          <p:cNvCxnSpPr>
            <a:cxnSpLocks/>
            <a:stCxn id="58" idx="2"/>
          </p:cNvCxnSpPr>
          <p:nvPr/>
        </p:nvCxnSpPr>
        <p:spPr>
          <a:xfrm flipH="1">
            <a:off x="6802368" y="2330320"/>
            <a:ext cx="140977" cy="11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BDB7F56-D77C-42D5-8219-0AB9895108C5}"/>
              </a:ext>
            </a:extLst>
          </p:cNvPr>
          <p:cNvGrpSpPr/>
          <p:nvPr/>
        </p:nvGrpSpPr>
        <p:grpSpPr>
          <a:xfrm>
            <a:off x="7622933" y="3898327"/>
            <a:ext cx="3266271" cy="559407"/>
            <a:chOff x="1247316" y="3586062"/>
            <a:chExt cx="3266271" cy="559407"/>
          </a:xfrm>
        </p:grpSpPr>
        <p:sp>
          <p:nvSpPr>
            <p:cNvPr id="109" name="Rounded Rectangle 34">
              <a:extLst>
                <a:ext uri="{FF2B5EF4-FFF2-40B4-BE49-F238E27FC236}">
                  <a16:creationId xmlns:a16="http://schemas.microsoft.com/office/drawing/2014/main" id="{50BD1674-F193-4239-84EA-4B1768591A95}"/>
                </a:ext>
              </a:extLst>
            </p:cNvPr>
            <p:cNvSpPr/>
            <p:nvPr/>
          </p:nvSpPr>
          <p:spPr>
            <a:xfrm>
              <a:off x="1247316" y="3586062"/>
              <a:ext cx="3266271" cy="559407"/>
            </a:xfrm>
            <a:prstGeom prst="roundRect">
              <a:avLst>
                <a:gd name="adj" fmla="val 7685"/>
              </a:avLst>
            </a:prstGeom>
            <a:solidFill>
              <a:schemeClr val="accent5">
                <a:lumMod val="75000"/>
                <a:alpha val="12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r>
                <a:rPr lang="en-US" sz="1500" dirty="0">
                  <a:solidFill>
                    <a:schemeClr val="tx1"/>
                  </a:solidFill>
                  <a:latin typeface="Nyala" panose="02000504070300020003" pitchFamily="2" charset="0"/>
                </a:rPr>
                <a:t>     = </a:t>
              </a:r>
              <a:r>
                <a:rPr lang="en-US" altLang="zh-CN" sz="1550" dirty="0">
                  <a:solidFill>
                    <a:schemeClr val="tx1"/>
                  </a:solidFill>
                  <a:latin typeface="Nyala" panose="02000504070300020003" pitchFamily="2" charset="0"/>
                </a:rPr>
                <a:t>t</a:t>
              </a:r>
              <a:r>
                <a:rPr lang="en" sz="1550" dirty="0">
                  <a:solidFill>
                    <a:schemeClr val="tx1"/>
                  </a:solidFill>
                  <a:latin typeface="Nyala" panose="02000504070300020003" pitchFamily="2" charset="0"/>
                </a:rPr>
                <a:t>he </a:t>
              </a:r>
              <a:r>
                <a:rPr lang="en" sz="1550" u="sng" dirty="0">
                  <a:solidFill>
                    <a:schemeClr val="tx1"/>
                  </a:solidFill>
                  <a:latin typeface="Nyala" panose="02000504070300020003" pitchFamily="2" charset="0"/>
                </a:rPr>
                <a:t>atmosphere</a:t>
              </a:r>
              <a:r>
                <a:rPr lang="en" sz="1550" dirty="0">
                  <a:solidFill>
                    <a:schemeClr val="tx1"/>
                  </a:solidFill>
                  <a:latin typeface="Nyala" panose="02000504070300020003" pitchFamily="2" charset="0"/>
                </a:rPr>
                <a:t> contains </a:t>
              </a:r>
              <a:r>
                <a:rPr lang="en" sz="1550" u="sng" dirty="0">
                  <a:solidFill>
                    <a:schemeClr val="tx1"/>
                  </a:solidFill>
                  <a:latin typeface="Nyala" panose="02000504070300020003" pitchFamily="2" charset="0"/>
                </a:rPr>
                <a:t>oxygen</a:t>
              </a:r>
              <a:r>
                <a:rPr lang="en" sz="1550" dirty="0">
                  <a:solidFill>
                    <a:schemeClr val="tx1"/>
                  </a:solidFill>
                  <a:latin typeface="Nyala" panose="02000504070300020003" pitchFamily="2" charset="0"/>
                </a:rPr>
                <a:t>, </a:t>
              </a:r>
              <a:r>
                <a:rPr lang="en" sz="1550" u="sng" dirty="0">
                  <a:solidFill>
                    <a:schemeClr val="tx1"/>
                  </a:solidFill>
                  <a:latin typeface="Nyala" panose="02000504070300020003" pitchFamily="2" charset="0"/>
                </a:rPr>
                <a:t>carbon dioxide</a:t>
              </a:r>
              <a:r>
                <a:rPr lang="en" sz="1550" dirty="0">
                  <a:solidFill>
                    <a:schemeClr val="tx1"/>
                  </a:solidFill>
                  <a:latin typeface="Nyala" panose="02000504070300020003" pitchFamily="2" charset="0"/>
                </a:rPr>
                <a:t>, and </a:t>
              </a:r>
              <a:r>
                <a:rPr lang="en" sz="1550" u="sng" dirty="0">
                  <a:solidFill>
                    <a:schemeClr val="tx1"/>
                  </a:solidFill>
                  <a:latin typeface="Nyala" panose="02000504070300020003" pitchFamily="2" charset="0"/>
                </a:rPr>
                <a:t>water</a:t>
              </a:r>
              <a:r>
                <a:rPr lang="en-US" sz="1550" dirty="0">
                  <a:solidFill>
                    <a:schemeClr val="tx1"/>
                  </a:solidFill>
                  <a:latin typeface="Nyala" panose="02000504070300020003" pitchFamily="2" charset="0"/>
                </a:rPr>
                <a:t>.</a:t>
              </a:r>
            </a:p>
          </p:txBody>
        </p:sp>
        <p:pic>
          <p:nvPicPr>
            <p:cNvPr id="110" name="Picture 109">
              <a:extLst>
                <a:ext uri="{FF2B5EF4-FFF2-40B4-BE49-F238E27FC236}">
                  <a16:creationId xmlns:a16="http://schemas.microsoft.com/office/drawing/2014/main" id="{0ACA570C-B184-497D-9275-CBF43F6DE6D4}"/>
                </a:ext>
              </a:extLst>
            </p:cNvPr>
            <p:cNvPicPr>
              <a:picLocks noChangeAspect="1"/>
            </p:cNvPicPr>
            <p:nvPr/>
          </p:nvPicPr>
          <p:blipFill>
            <a:blip r:embed="rId8"/>
            <a:stretch>
              <a:fillRect/>
            </a:stretch>
          </p:blipFill>
          <p:spPr>
            <a:xfrm>
              <a:off x="1341909" y="3628897"/>
              <a:ext cx="205574" cy="236191"/>
            </a:xfrm>
            <a:prstGeom prst="rect">
              <a:avLst/>
            </a:prstGeom>
          </p:spPr>
        </p:pic>
      </p:grpSp>
      <p:sp>
        <p:nvSpPr>
          <p:cNvPr id="62" name="Google Shape;178;p17">
            <a:extLst>
              <a:ext uri="{FF2B5EF4-FFF2-40B4-BE49-F238E27FC236}">
                <a16:creationId xmlns:a16="http://schemas.microsoft.com/office/drawing/2014/main" id="{C6755472-B380-4221-A2AD-1A8A5D03D61A}"/>
              </a:ext>
            </a:extLst>
          </p:cNvPr>
          <p:cNvSpPr/>
          <p:nvPr/>
        </p:nvSpPr>
        <p:spPr>
          <a:xfrm rot="5916744">
            <a:off x="7212461" y="4007822"/>
            <a:ext cx="227627" cy="245714"/>
          </a:xfrm>
          <a:prstGeom prst="diamond">
            <a:avLst/>
          </a:prstGeom>
          <a:solidFill>
            <a:schemeClr val="accent1">
              <a:lumMod val="60000"/>
              <a:lumOff val="40000"/>
              <a:alpha val="4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cxnSp>
        <p:nvCxnSpPr>
          <p:cNvPr id="63" name="Straight Arrow Connector 62">
            <a:extLst>
              <a:ext uri="{FF2B5EF4-FFF2-40B4-BE49-F238E27FC236}">
                <a16:creationId xmlns:a16="http://schemas.microsoft.com/office/drawing/2014/main" id="{5F227557-9A6E-41F2-AECE-59E57D211B61}"/>
              </a:ext>
            </a:extLst>
          </p:cNvPr>
          <p:cNvCxnSpPr>
            <a:cxnSpLocks/>
            <a:stCxn id="109" idx="1"/>
            <a:endCxn id="62" idx="0"/>
          </p:cNvCxnSpPr>
          <p:nvPr/>
        </p:nvCxnSpPr>
        <p:spPr>
          <a:xfrm flipH="1" flipV="1">
            <a:off x="7447746" y="4149077"/>
            <a:ext cx="175187" cy="28954"/>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A2EF213-960E-4C38-B0D6-31D1D0824813}"/>
              </a:ext>
            </a:extLst>
          </p:cNvPr>
          <p:cNvCxnSpPr>
            <a:cxnSpLocks/>
            <a:stCxn id="62" idx="2"/>
          </p:cNvCxnSpPr>
          <p:nvPr/>
        </p:nvCxnSpPr>
        <p:spPr>
          <a:xfrm flipH="1" flipV="1">
            <a:off x="6905233" y="4076764"/>
            <a:ext cx="299570" cy="3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FEEB0A7-3544-440E-948B-374C002E8EE9}"/>
              </a:ext>
            </a:extLst>
          </p:cNvPr>
          <p:cNvSpPr txBox="1"/>
          <p:nvPr/>
        </p:nvSpPr>
        <p:spPr>
          <a:xfrm>
            <a:off x="9048576" y="3061342"/>
            <a:ext cx="2290419" cy="707886"/>
          </a:xfrm>
          <a:prstGeom prst="rect">
            <a:avLst/>
          </a:prstGeom>
          <a:noFill/>
        </p:spPr>
        <p:txBody>
          <a:bodyPr wrap="square" rtlCol="0">
            <a:spAutoFit/>
          </a:bodyPr>
          <a:lstStyle/>
          <a:p>
            <a:pPr algn="ctr"/>
            <a:r>
              <a:rPr lang="en-US" altLang="zh-CN" sz="2000" dirty="0"/>
              <a:t>A knowledge corpus as a </a:t>
            </a:r>
            <a:r>
              <a:rPr lang="en-US" altLang="zh-CN" sz="2000" b="1" dirty="0">
                <a:solidFill>
                  <a:srgbClr val="C00000"/>
                </a:solidFill>
              </a:rPr>
              <a:t>hypergraph</a:t>
            </a:r>
            <a:r>
              <a:rPr lang="en-US" altLang="zh-CN" sz="2000" b="1" i="1" dirty="0">
                <a:solidFill>
                  <a:srgbClr val="C00000"/>
                </a:solidFill>
              </a:rPr>
              <a:t>.</a:t>
            </a:r>
          </a:p>
        </p:txBody>
      </p:sp>
      <p:pic>
        <p:nvPicPr>
          <p:cNvPr id="6" name="Graphic 5" descr="Open book">
            <a:extLst>
              <a:ext uri="{FF2B5EF4-FFF2-40B4-BE49-F238E27FC236}">
                <a16:creationId xmlns:a16="http://schemas.microsoft.com/office/drawing/2014/main" id="{8299456C-4034-4071-A48D-E3BC481EC8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80373" y="1237712"/>
            <a:ext cx="903469" cy="904001"/>
          </a:xfrm>
          <a:prstGeom prst="rect">
            <a:avLst/>
          </a:prstGeom>
        </p:spPr>
      </p:pic>
      <p:sp>
        <p:nvSpPr>
          <p:cNvPr id="112" name="Google Shape;253;p19">
            <a:extLst>
              <a:ext uri="{FF2B5EF4-FFF2-40B4-BE49-F238E27FC236}">
                <a16:creationId xmlns:a16="http://schemas.microsoft.com/office/drawing/2014/main" id="{026BFF92-FA21-436D-8788-11B7D366E3A8}"/>
              </a:ext>
            </a:extLst>
          </p:cNvPr>
          <p:cNvSpPr/>
          <p:nvPr/>
        </p:nvSpPr>
        <p:spPr>
          <a:xfrm>
            <a:off x="1341381" y="4874005"/>
            <a:ext cx="914800" cy="844000"/>
          </a:xfrm>
          <a:prstGeom prst="can">
            <a:avLst>
              <a:gd name="adj" fmla="val 25000"/>
            </a:avLst>
          </a:prstGeom>
          <a:solidFill>
            <a:srgbClr val="6FA8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8" name="Google Shape;260;p19">
            <a:extLst>
              <a:ext uri="{FF2B5EF4-FFF2-40B4-BE49-F238E27FC236}">
                <a16:creationId xmlns:a16="http://schemas.microsoft.com/office/drawing/2014/main" id="{BA12F0C8-E901-48A2-B970-E99CC33997A7}"/>
              </a:ext>
            </a:extLst>
          </p:cNvPr>
          <p:cNvSpPr/>
          <p:nvPr/>
        </p:nvSpPr>
        <p:spPr>
          <a:xfrm>
            <a:off x="6177357" y="4849090"/>
            <a:ext cx="1134935" cy="912231"/>
          </a:xfrm>
          <a:prstGeom prst="bevel">
            <a:avLst>
              <a:gd name="adj" fmla="val 125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9" name="TextBox 118">
            <a:extLst>
              <a:ext uri="{FF2B5EF4-FFF2-40B4-BE49-F238E27FC236}">
                <a16:creationId xmlns:a16="http://schemas.microsoft.com/office/drawing/2014/main" id="{ACCAC0EF-9DD4-4288-A6B0-D460E53464D2}"/>
              </a:ext>
            </a:extLst>
          </p:cNvPr>
          <p:cNvSpPr txBox="1"/>
          <p:nvPr/>
        </p:nvSpPr>
        <p:spPr>
          <a:xfrm>
            <a:off x="5620436" y="5826508"/>
            <a:ext cx="2399604" cy="584775"/>
          </a:xfrm>
          <a:prstGeom prst="rect">
            <a:avLst/>
          </a:prstGeom>
          <a:noFill/>
        </p:spPr>
        <p:txBody>
          <a:bodyPr wrap="square">
            <a:spAutoFit/>
          </a:bodyPr>
          <a:lstStyle/>
          <a:p>
            <a:pPr algn="ctr"/>
            <a:r>
              <a:rPr lang="en-US" altLang="zh-CN" sz="1600" dirty="0">
                <a:latin typeface="Comic Sans MS" panose="030F0702030302020204" pitchFamily="66" charset="0"/>
                <a:ea typeface="Roboto"/>
                <a:cs typeface="Calibri Light" panose="020F0302020204030204" pitchFamily="34" charset="0"/>
                <a:sym typeface="Roboto"/>
              </a:rPr>
              <a:t>Sparse Matrix </a:t>
            </a:r>
          </a:p>
          <a:p>
            <a:pPr algn="ctr"/>
            <a:r>
              <a:rPr lang="en-US" altLang="zh-CN" sz="1600" dirty="0">
                <a:latin typeface="Comic Sans MS" panose="030F0702030302020204" pitchFamily="66" charset="0"/>
                <a:ea typeface="Roboto"/>
                <a:cs typeface="Calibri Light" panose="020F0302020204030204" pitchFamily="34" charset="0"/>
                <a:sym typeface="Roboto"/>
              </a:rPr>
              <a:t>of </a:t>
            </a:r>
            <a:r>
              <a:rPr lang="en-US" sz="1600" b="1" dirty="0">
                <a:latin typeface="Comic Sans MS" panose="030F0702030302020204" pitchFamily="66" charset="0"/>
                <a:ea typeface="Roboto"/>
                <a:cs typeface="Calibri Light" panose="020F0302020204030204" pitchFamily="34" charset="0"/>
                <a:sym typeface="Roboto"/>
              </a:rPr>
              <a:t>Fact-to-Fact</a:t>
            </a:r>
            <a:r>
              <a:rPr lang="en-US" sz="1600" dirty="0">
                <a:latin typeface="Comic Sans MS" panose="030F0702030302020204" pitchFamily="66" charset="0"/>
                <a:ea typeface="Roboto"/>
                <a:cs typeface="Calibri Light" panose="020F0302020204030204" pitchFamily="34" charset="0"/>
                <a:sym typeface="Roboto"/>
              </a:rPr>
              <a:t> Links</a:t>
            </a:r>
          </a:p>
        </p:txBody>
      </p:sp>
      <p:sp>
        <p:nvSpPr>
          <p:cNvPr id="121" name="TextBox 120">
            <a:extLst>
              <a:ext uri="{FF2B5EF4-FFF2-40B4-BE49-F238E27FC236}">
                <a16:creationId xmlns:a16="http://schemas.microsoft.com/office/drawing/2014/main" id="{399EBC1A-0390-41F8-B2BB-0E174AF83984}"/>
              </a:ext>
            </a:extLst>
          </p:cNvPr>
          <p:cNvSpPr txBox="1"/>
          <p:nvPr/>
        </p:nvSpPr>
        <p:spPr>
          <a:xfrm>
            <a:off x="543577" y="5815438"/>
            <a:ext cx="2399604" cy="584775"/>
          </a:xfrm>
          <a:prstGeom prst="rect">
            <a:avLst/>
          </a:prstGeom>
          <a:noFill/>
        </p:spPr>
        <p:txBody>
          <a:bodyPr wrap="square">
            <a:spAutoFit/>
          </a:bodyPr>
          <a:lstStyle/>
          <a:p>
            <a:pPr algn="ctr"/>
            <a:r>
              <a:rPr lang="en-US" altLang="zh-CN" sz="1600" dirty="0">
                <a:latin typeface="Comic Sans MS" panose="030F0702030302020204" pitchFamily="66" charset="0"/>
                <a:ea typeface="Roboto"/>
                <a:cs typeface="Calibri Light" panose="020F0302020204030204" pitchFamily="34" charset="0"/>
                <a:sym typeface="Roboto"/>
              </a:rPr>
              <a:t>Dense Matrix</a:t>
            </a:r>
          </a:p>
          <a:p>
            <a:pPr algn="ctr"/>
            <a:r>
              <a:rPr lang="en-US" altLang="zh-CN" sz="1600" dirty="0">
                <a:latin typeface="Comic Sans MS" panose="030F0702030302020204" pitchFamily="66" charset="0"/>
                <a:ea typeface="Roboto"/>
                <a:cs typeface="Calibri Light" panose="020F0302020204030204" pitchFamily="34" charset="0"/>
                <a:sym typeface="Roboto"/>
              </a:rPr>
              <a:t>of </a:t>
            </a:r>
            <a:r>
              <a:rPr lang="en-US" altLang="zh-CN" sz="1600" b="1" dirty="0">
                <a:latin typeface="Comic Sans MS" panose="030F0702030302020204" pitchFamily="66" charset="0"/>
                <a:ea typeface="Roboto"/>
                <a:cs typeface="Calibri Light" panose="020F0302020204030204" pitchFamily="34" charset="0"/>
                <a:sym typeface="Roboto"/>
              </a:rPr>
              <a:t>Fact Embeddings</a:t>
            </a:r>
            <a:endParaRPr lang="en-US" sz="1600" b="1" dirty="0">
              <a:latin typeface="Comic Sans MS" panose="030F0702030302020204" pitchFamily="66" charset="0"/>
              <a:ea typeface="Roboto"/>
              <a:cs typeface="Calibri Light" panose="020F0302020204030204" pitchFamily="34" charset="0"/>
              <a:sym typeface="Roboto"/>
            </a:endParaRPr>
          </a:p>
        </p:txBody>
      </p:sp>
      <p:sp>
        <p:nvSpPr>
          <p:cNvPr id="122" name="Google Shape;337;p20">
            <a:extLst>
              <a:ext uri="{FF2B5EF4-FFF2-40B4-BE49-F238E27FC236}">
                <a16:creationId xmlns:a16="http://schemas.microsoft.com/office/drawing/2014/main" id="{FD69C584-0E44-4A6E-98D6-5FF68D001FE3}"/>
              </a:ext>
            </a:extLst>
          </p:cNvPr>
          <p:cNvSpPr/>
          <p:nvPr/>
        </p:nvSpPr>
        <p:spPr>
          <a:xfrm rot="16200000">
            <a:off x="3779247" y="4963708"/>
            <a:ext cx="984937" cy="688892"/>
          </a:xfrm>
          <a:prstGeom prst="bevel">
            <a:avLst>
              <a:gd name="adj" fmla="val 12500"/>
            </a:avLst>
          </a:prstGeom>
          <a:solidFill>
            <a:srgbClr val="A64D7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4" name="TextBox 123">
            <a:extLst>
              <a:ext uri="{FF2B5EF4-FFF2-40B4-BE49-F238E27FC236}">
                <a16:creationId xmlns:a16="http://schemas.microsoft.com/office/drawing/2014/main" id="{6B7F58F6-C0D5-47EC-A6B3-76FB2F6858CE}"/>
              </a:ext>
            </a:extLst>
          </p:cNvPr>
          <p:cNvSpPr txBox="1"/>
          <p:nvPr/>
        </p:nvSpPr>
        <p:spPr>
          <a:xfrm>
            <a:off x="2982154" y="5814468"/>
            <a:ext cx="2653322" cy="584775"/>
          </a:xfrm>
          <a:prstGeom prst="rect">
            <a:avLst/>
          </a:prstGeom>
          <a:noFill/>
        </p:spPr>
        <p:txBody>
          <a:bodyPr wrap="square">
            <a:spAutoFit/>
          </a:bodyPr>
          <a:lstStyle/>
          <a:p>
            <a:pPr algn="ctr"/>
            <a:r>
              <a:rPr lang="en-US" altLang="zh-CN" sz="1600" dirty="0">
                <a:latin typeface="Comic Sans MS" panose="030F0702030302020204" pitchFamily="66" charset="0"/>
                <a:ea typeface="Roboto"/>
                <a:cs typeface="Calibri Light" panose="020F0302020204030204" pitchFamily="34" charset="0"/>
                <a:sym typeface="Roboto"/>
              </a:rPr>
              <a:t>Sparse Matrix </a:t>
            </a:r>
          </a:p>
          <a:p>
            <a:pPr algn="ctr"/>
            <a:r>
              <a:rPr lang="en-US" altLang="zh-CN" sz="1600" dirty="0">
                <a:latin typeface="Comic Sans MS" panose="030F0702030302020204" pitchFamily="66" charset="0"/>
                <a:ea typeface="Roboto"/>
                <a:cs typeface="Calibri Light" panose="020F0302020204030204" pitchFamily="34" charset="0"/>
                <a:sym typeface="Roboto"/>
              </a:rPr>
              <a:t>of </a:t>
            </a:r>
            <a:r>
              <a:rPr lang="en-US" sz="1600" b="1" dirty="0">
                <a:latin typeface="Comic Sans MS" panose="030F0702030302020204" pitchFamily="66" charset="0"/>
                <a:ea typeface="Roboto"/>
                <a:cs typeface="Calibri Light" panose="020F0302020204030204" pitchFamily="34" charset="0"/>
                <a:sym typeface="Roboto"/>
              </a:rPr>
              <a:t>Concept</a:t>
            </a:r>
            <a:r>
              <a:rPr lang="en-US" altLang="zh-CN" sz="1600" b="1" dirty="0">
                <a:latin typeface="Comic Sans MS" panose="030F0702030302020204" pitchFamily="66" charset="0"/>
                <a:ea typeface="Roboto"/>
                <a:cs typeface="Calibri Light" panose="020F0302020204030204" pitchFamily="34" charset="0"/>
                <a:sym typeface="Roboto"/>
              </a:rPr>
              <a:t>-to-Fact</a:t>
            </a:r>
            <a:r>
              <a:rPr lang="en-US" sz="1600" dirty="0">
                <a:latin typeface="Comic Sans MS" panose="030F0702030302020204" pitchFamily="66" charset="0"/>
                <a:ea typeface="Roboto"/>
                <a:cs typeface="Calibri Light" panose="020F0302020204030204" pitchFamily="34" charset="0"/>
                <a:sym typeface="Roboto"/>
              </a:rPr>
              <a:t> Links</a:t>
            </a:r>
          </a:p>
        </p:txBody>
      </p:sp>
      <p:pic>
        <p:nvPicPr>
          <p:cNvPr id="125" name="Picture 124">
            <a:extLst>
              <a:ext uri="{FF2B5EF4-FFF2-40B4-BE49-F238E27FC236}">
                <a16:creationId xmlns:a16="http://schemas.microsoft.com/office/drawing/2014/main" id="{051E802F-6D1B-46C4-A62B-FEAA8E077CE9}"/>
              </a:ext>
            </a:extLst>
          </p:cNvPr>
          <p:cNvPicPr>
            <a:picLocks noChangeAspect="1"/>
          </p:cNvPicPr>
          <p:nvPr/>
        </p:nvPicPr>
        <p:blipFill>
          <a:blip r:embed="rId11"/>
          <a:stretch>
            <a:fillRect/>
          </a:stretch>
        </p:blipFill>
        <p:spPr>
          <a:xfrm>
            <a:off x="7372998" y="5610364"/>
            <a:ext cx="647042" cy="185305"/>
          </a:xfrm>
          <a:prstGeom prst="rect">
            <a:avLst/>
          </a:prstGeom>
        </p:spPr>
      </p:pic>
      <p:pic>
        <p:nvPicPr>
          <p:cNvPr id="127" name="Picture 126">
            <a:extLst>
              <a:ext uri="{FF2B5EF4-FFF2-40B4-BE49-F238E27FC236}">
                <a16:creationId xmlns:a16="http://schemas.microsoft.com/office/drawing/2014/main" id="{BE724ABD-5A51-4672-B22D-487541784695}"/>
              </a:ext>
            </a:extLst>
          </p:cNvPr>
          <p:cNvPicPr>
            <a:picLocks noChangeAspect="1"/>
          </p:cNvPicPr>
          <p:nvPr/>
        </p:nvPicPr>
        <p:blipFill>
          <a:blip r:embed="rId12"/>
          <a:stretch>
            <a:fillRect/>
          </a:stretch>
        </p:blipFill>
        <p:spPr>
          <a:xfrm>
            <a:off x="2302742" y="5610364"/>
            <a:ext cx="514264" cy="182409"/>
          </a:xfrm>
          <a:prstGeom prst="rect">
            <a:avLst/>
          </a:prstGeom>
        </p:spPr>
      </p:pic>
      <p:pic>
        <p:nvPicPr>
          <p:cNvPr id="129" name="Picture 128">
            <a:extLst>
              <a:ext uri="{FF2B5EF4-FFF2-40B4-BE49-F238E27FC236}">
                <a16:creationId xmlns:a16="http://schemas.microsoft.com/office/drawing/2014/main" id="{F1087B59-A239-4C12-B0B9-865BC61C1889}"/>
              </a:ext>
            </a:extLst>
          </p:cNvPr>
          <p:cNvPicPr>
            <a:picLocks noChangeAspect="1"/>
          </p:cNvPicPr>
          <p:nvPr/>
        </p:nvPicPr>
        <p:blipFill>
          <a:blip r:embed="rId13"/>
          <a:stretch>
            <a:fillRect/>
          </a:stretch>
        </p:blipFill>
        <p:spPr>
          <a:xfrm>
            <a:off x="4704412" y="5631438"/>
            <a:ext cx="635738" cy="161335"/>
          </a:xfrm>
          <a:prstGeom prst="rect">
            <a:avLst/>
          </a:prstGeom>
        </p:spPr>
      </p:pic>
      <p:grpSp>
        <p:nvGrpSpPr>
          <p:cNvPr id="131" name="Group 130">
            <a:extLst>
              <a:ext uri="{FF2B5EF4-FFF2-40B4-BE49-F238E27FC236}">
                <a16:creationId xmlns:a16="http://schemas.microsoft.com/office/drawing/2014/main" id="{2EF641E7-CCAE-497F-B847-AC4C77ED5DF6}"/>
              </a:ext>
            </a:extLst>
          </p:cNvPr>
          <p:cNvGrpSpPr/>
          <p:nvPr/>
        </p:nvGrpSpPr>
        <p:grpSpPr>
          <a:xfrm>
            <a:off x="8688229" y="4768030"/>
            <a:ext cx="236670" cy="1558354"/>
            <a:chOff x="2168662" y="711463"/>
            <a:chExt cx="119182" cy="983088"/>
          </a:xfrm>
        </p:grpSpPr>
        <p:sp>
          <p:nvSpPr>
            <p:cNvPr id="132" name="Rectangle: Rounded Corners 131">
              <a:extLst>
                <a:ext uri="{FF2B5EF4-FFF2-40B4-BE49-F238E27FC236}">
                  <a16:creationId xmlns:a16="http://schemas.microsoft.com/office/drawing/2014/main" id="{0FA1AA70-3C8C-4832-91F6-67873E4291ED}"/>
                </a:ext>
              </a:extLst>
            </p:cNvPr>
            <p:cNvSpPr/>
            <p:nvPr/>
          </p:nvSpPr>
          <p:spPr>
            <a:xfrm rot="5400000">
              <a:off x="1736709" y="1143416"/>
              <a:ext cx="983088" cy="119182"/>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33" name="Google Shape;178;p17">
              <a:extLst>
                <a:ext uri="{FF2B5EF4-FFF2-40B4-BE49-F238E27FC236}">
                  <a16:creationId xmlns:a16="http://schemas.microsoft.com/office/drawing/2014/main" id="{B50EC7A0-3345-4406-A057-F6B174F733CE}"/>
                </a:ext>
              </a:extLst>
            </p:cNvPr>
            <p:cNvSpPr/>
            <p:nvPr/>
          </p:nvSpPr>
          <p:spPr>
            <a:xfrm>
              <a:off x="2168662" y="728084"/>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3" name="Google Shape;178;p17">
              <a:extLst>
                <a:ext uri="{FF2B5EF4-FFF2-40B4-BE49-F238E27FC236}">
                  <a16:creationId xmlns:a16="http://schemas.microsoft.com/office/drawing/2014/main" id="{BEB756BC-F3BB-4875-8339-4CD3E298D1EA}"/>
                </a:ext>
              </a:extLst>
            </p:cNvPr>
            <p:cNvSpPr/>
            <p:nvPr/>
          </p:nvSpPr>
          <p:spPr>
            <a:xfrm>
              <a:off x="2168662" y="835025"/>
              <a:ext cx="112364" cy="101307"/>
            </a:xfrm>
            <a:prstGeom prst="diamond">
              <a:avLst/>
            </a:prstGeom>
            <a:solidFill>
              <a:schemeClr val="accent6">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4" name="Google Shape;178;p17">
              <a:extLst>
                <a:ext uri="{FF2B5EF4-FFF2-40B4-BE49-F238E27FC236}">
                  <a16:creationId xmlns:a16="http://schemas.microsoft.com/office/drawing/2014/main" id="{86FAD961-47F0-482C-8D31-503E2078051F}"/>
                </a:ext>
              </a:extLst>
            </p:cNvPr>
            <p:cNvSpPr/>
            <p:nvPr/>
          </p:nvSpPr>
          <p:spPr>
            <a:xfrm>
              <a:off x="2168662" y="936332"/>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5" name="Google Shape;178;p17">
              <a:extLst>
                <a:ext uri="{FF2B5EF4-FFF2-40B4-BE49-F238E27FC236}">
                  <a16:creationId xmlns:a16="http://schemas.microsoft.com/office/drawing/2014/main" id="{8DC114C0-B474-4CC2-849A-584760F26CC2}"/>
                </a:ext>
              </a:extLst>
            </p:cNvPr>
            <p:cNvSpPr/>
            <p:nvPr/>
          </p:nvSpPr>
          <p:spPr>
            <a:xfrm>
              <a:off x="2168662" y="1037639"/>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6" name="Google Shape;178;p17">
              <a:extLst>
                <a:ext uri="{FF2B5EF4-FFF2-40B4-BE49-F238E27FC236}">
                  <a16:creationId xmlns:a16="http://schemas.microsoft.com/office/drawing/2014/main" id="{F4C81B40-E09D-4FB4-A1F2-06213C10C135}"/>
                </a:ext>
              </a:extLst>
            </p:cNvPr>
            <p:cNvSpPr/>
            <p:nvPr/>
          </p:nvSpPr>
          <p:spPr>
            <a:xfrm>
              <a:off x="2168662" y="1141579"/>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7" name="Google Shape;178;p17">
              <a:extLst>
                <a:ext uri="{FF2B5EF4-FFF2-40B4-BE49-F238E27FC236}">
                  <a16:creationId xmlns:a16="http://schemas.microsoft.com/office/drawing/2014/main" id="{BC601B21-F436-4D83-BAE8-EF989777599D}"/>
                </a:ext>
              </a:extLst>
            </p:cNvPr>
            <p:cNvSpPr/>
            <p:nvPr/>
          </p:nvSpPr>
          <p:spPr>
            <a:xfrm>
              <a:off x="2168662" y="1254153"/>
              <a:ext cx="112364" cy="101307"/>
            </a:xfrm>
            <a:prstGeom prst="diamond">
              <a:avLst/>
            </a:prstGeom>
            <a:solidFill>
              <a:srgbClr val="7030A0">
                <a:alpha val="40000"/>
              </a:srgb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8" name="Google Shape;178;p17">
              <a:extLst>
                <a:ext uri="{FF2B5EF4-FFF2-40B4-BE49-F238E27FC236}">
                  <a16:creationId xmlns:a16="http://schemas.microsoft.com/office/drawing/2014/main" id="{A2E8F214-33FB-4144-9BB5-789FD31CB842}"/>
                </a:ext>
              </a:extLst>
            </p:cNvPr>
            <p:cNvSpPr/>
            <p:nvPr/>
          </p:nvSpPr>
          <p:spPr>
            <a:xfrm>
              <a:off x="2168662" y="1365591"/>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9" name="Google Shape;178;p17">
              <a:extLst>
                <a:ext uri="{FF2B5EF4-FFF2-40B4-BE49-F238E27FC236}">
                  <a16:creationId xmlns:a16="http://schemas.microsoft.com/office/drawing/2014/main" id="{D91C2EBE-94E9-44A4-9FC8-480CEC3E43F4}"/>
                </a:ext>
              </a:extLst>
            </p:cNvPr>
            <p:cNvSpPr/>
            <p:nvPr/>
          </p:nvSpPr>
          <p:spPr>
            <a:xfrm>
              <a:off x="2168662" y="1472887"/>
              <a:ext cx="112364" cy="101307"/>
            </a:xfrm>
            <a:prstGeom prst="diamond">
              <a:avLst/>
            </a:prstGeom>
            <a:solidFill>
              <a:schemeClr val="accent1">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0" name="Google Shape;178;p17">
              <a:extLst>
                <a:ext uri="{FF2B5EF4-FFF2-40B4-BE49-F238E27FC236}">
                  <a16:creationId xmlns:a16="http://schemas.microsoft.com/office/drawing/2014/main" id="{5A03B6D9-BFF4-4026-AF70-319B19CC410A}"/>
                </a:ext>
              </a:extLst>
            </p:cNvPr>
            <p:cNvSpPr/>
            <p:nvPr/>
          </p:nvSpPr>
          <p:spPr>
            <a:xfrm>
              <a:off x="2168662" y="1584325"/>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p:pic>
        <p:nvPicPr>
          <p:cNvPr id="12" name="Picture 11">
            <a:extLst>
              <a:ext uri="{FF2B5EF4-FFF2-40B4-BE49-F238E27FC236}">
                <a16:creationId xmlns:a16="http://schemas.microsoft.com/office/drawing/2014/main" id="{98755777-AB9B-4A24-A53C-80B4D4611008}"/>
              </a:ext>
            </a:extLst>
          </p:cNvPr>
          <p:cNvPicPr>
            <a:picLocks noChangeAspect="1"/>
          </p:cNvPicPr>
          <p:nvPr/>
        </p:nvPicPr>
        <p:blipFill>
          <a:blip r:embed="rId14"/>
          <a:stretch>
            <a:fillRect/>
          </a:stretch>
        </p:blipFill>
        <p:spPr>
          <a:xfrm>
            <a:off x="9056283" y="5979439"/>
            <a:ext cx="383595" cy="346171"/>
          </a:xfrm>
          <a:prstGeom prst="rect">
            <a:avLst/>
          </a:prstGeom>
        </p:spPr>
      </p:pic>
      <p:sp>
        <p:nvSpPr>
          <p:cNvPr id="152" name="TextBox 151">
            <a:extLst>
              <a:ext uri="{FF2B5EF4-FFF2-40B4-BE49-F238E27FC236}">
                <a16:creationId xmlns:a16="http://schemas.microsoft.com/office/drawing/2014/main" id="{04D986A1-7157-42C4-BB98-4782098B67F6}"/>
              </a:ext>
            </a:extLst>
          </p:cNvPr>
          <p:cNvSpPr txBox="1"/>
          <p:nvPr/>
        </p:nvSpPr>
        <p:spPr>
          <a:xfrm>
            <a:off x="9050597" y="4896832"/>
            <a:ext cx="3041510" cy="1015663"/>
          </a:xfrm>
          <a:prstGeom prst="rect">
            <a:avLst/>
          </a:prstGeom>
          <a:noFill/>
        </p:spPr>
        <p:txBody>
          <a:bodyPr wrap="square">
            <a:spAutoFit/>
          </a:bodyPr>
          <a:lstStyle/>
          <a:p>
            <a:pPr algn="ctr"/>
            <a:r>
              <a:rPr lang="en-US" sz="2000" dirty="0">
                <a:latin typeface="Comic Sans MS" panose="030F0702030302020204" pitchFamily="66" charset="0"/>
                <a:ea typeface="Roboto"/>
                <a:cs typeface="Calibri Light" panose="020F0302020204030204" pitchFamily="34" charset="0"/>
                <a:sym typeface="Roboto"/>
              </a:rPr>
              <a:t>A </a:t>
            </a:r>
            <a:r>
              <a:rPr lang="en-US" sz="2000" b="1" dirty="0">
                <a:latin typeface="Comic Sans MS" panose="030F0702030302020204" pitchFamily="66" charset="0"/>
                <a:ea typeface="Roboto"/>
                <a:cs typeface="Calibri Light" panose="020F0302020204030204" pitchFamily="34" charset="0"/>
                <a:sym typeface="Roboto"/>
              </a:rPr>
              <a:t>weighted</a:t>
            </a:r>
            <a:r>
              <a:rPr lang="en-US" sz="2000" dirty="0">
                <a:latin typeface="Comic Sans MS" panose="030F0702030302020204" pitchFamily="66" charset="0"/>
                <a:ea typeface="Roboto"/>
                <a:cs typeface="Calibri Light" panose="020F0302020204030204" pitchFamily="34" charset="0"/>
                <a:sym typeface="Roboto"/>
              </a:rPr>
              <a:t> </a:t>
            </a:r>
            <a:r>
              <a:rPr lang="en-US" sz="2000" b="1" dirty="0">
                <a:latin typeface="Comic Sans MS" panose="030F0702030302020204" pitchFamily="66" charset="0"/>
                <a:ea typeface="Roboto"/>
                <a:cs typeface="Calibri Light" panose="020F0302020204030204" pitchFamily="34" charset="0"/>
                <a:sym typeface="Roboto"/>
              </a:rPr>
              <a:t>set</a:t>
            </a:r>
            <a:r>
              <a:rPr lang="en-US" sz="2000" dirty="0">
                <a:latin typeface="Comic Sans MS" panose="030F0702030302020204" pitchFamily="66" charset="0"/>
                <a:ea typeface="Roboto"/>
                <a:cs typeface="Calibri Light" panose="020F0302020204030204" pitchFamily="34" charset="0"/>
                <a:sym typeface="Roboto"/>
              </a:rPr>
              <a:t> of </a:t>
            </a:r>
            <a:r>
              <a:rPr lang="en-US" sz="2000" b="1" dirty="0">
                <a:latin typeface="Comic Sans MS" panose="030F0702030302020204" pitchFamily="66" charset="0"/>
                <a:ea typeface="Roboto"/>
                <a:cs typeface="Calibri Light" panose="020F0302020204030204" pitchFamily="34" charset="0"/>
                <a:sym typeface="Roboto"/>
              </a:rPr>
              <a:t>facts</a:t>
            </a:r>
            <a:r>
              <a:rPr lang="en-US" sz="2000" dirty="0">
                <a:latin typeface="Comic Sans MS" panose="030F0702030302020204" pitchFamily="66" charset="0"/>
                <a:ea typeface="Roboto"/>
                <a:cs typeface="Calibri Light" panose="020F0302020204030204" pitchFamily="34" charset="0"/>
                <a:sym typeface="Roboto"/>
              </a:rPr>
              <a:t> </a:t>
            </a:r>
            <a:r>
              <a:rPr lang="en-US" sz="2000" dirty="0">
                <a:latin typeface="Comic Sans MS" panose="030F0702030302020204" pitchFamily="66" charset="0"/>
                <a:ea typeface="Roboto"/>
                <a:cs typeface="Calibri Light" panose="020F0302020204030204" pitchFamily="34" charset="0"/>
                <a:sym typeface="Wingdings" panose="05000000000000000000" pitchFamily="2" charset="2"/>
              </a:rPr>
              <a:t> </a:t>
            </a:r>
          </a:p>
          <a:p>
            <a:pPr algn="ctr"/>
            <a:r>
              <a:rPr lang="en-US" sz="2000" dirty="0">
                <a:latin typeface="Comic Sans MS" panose="030F0702030302020204" pitchFamily="66" charset="0"/>
                <a:ea typeface="Roboto"/>
                <a:cs typeface="Calibri Light" panose="020F0302020204030204" pitchFamily="34" charset="0"/>
                <a:sym typeface="Wingdings" panose="05000000000000000000" pitchFamily="2" charset="2"/>
              </a:rPr>
              <a:t>A sparse vector.</a:t>
            </a:r>
            <a:endParaRPr lang="en-US" sz="2000" dirty="0">
              <a:latin typeface="Comic Sans MS" panose="030F0702030302020204" pitchFamily="66" charset="0"/>
              <a:ea typeface="Roboto"/>
              <a:cs typeface="Calibri Light" panose="020F0302020204030204" pitchFamily="34" charset="0"/>
              <a:sym typeface="Roboto"/>
            </a:endParaRPr>
          </a:p>
        </p:txBody>
      </p:sp>
      <p:pic>
        <p:nvPicPr>
          <p:cNvPr id="72" name="Picture 71" descr="A picture containing toy, lamp, food&#10;&#10;Description automatically generated">
            <a:extLst>
              <a:ext uri="{FF2B5EF4-FFF2-40B4-BE49-F238E27FC236}">
                <a16:creationId xmlns:a16="http://schemas.microsoft.com/office/drawing/2014/main" id="{D37C965E-80CF-49D9-900D-9F86D8C527C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369" y="4856889"/>
            <a:ext cx="484657" cy="506431"/>
          </a:xfrm>
          <a:prstGeom prst="rect">
            <a:avLst/>
          </a:prstGeom>
        </p:spPr>
      </p:pic>
      <p:pic>
        <p:nvPicPr>
          <p:cNvPr id="73" name="Picture 72">
            <a:extLst>
              <a:ext uri="{FF2B5EF4-FFF2-40B4-BE49-F238E27FC236}">
                <a16:creationId xmlns:a16="http://schemas.microsoft.com/office/drawing/2014/main" id="{08B36742-BB3A-41BA-9E11-04779191DCC1}"/>
              </a:ext>
            </a:extLst>
          </p:cNvPr>
          <p:cNvPicPr>
            <a:picLocks noChangeAspect="1"/>
          </p:cNvPicPr>
          <p:nvPr/>
        </p:nvPicPr>
        <p:blipFill rotWithShape="1">
          <a:blip r:embed="rId3"/>
          <a:srcRect r="4015" b="3157"/>
          <a:stretch/>
        </p:blipFill>
        <p:spPr>
          <a:xfrm>
            <a:off x="467130" y="5224381"/>
            <a:ext cx="267710" cy="311413"/>
          </a:xfrm>
          <a:prstGeom prst="rect">
            <a:avLst/>
          </a:prstGeom>
        </p:spPr>
      </p:pic>
      <p:sp>
        <p:nvSpPr>
          <p:cNvPr id="3" name="Arrow: Right 2">
            <a:extLst>
              <a:ext uri="{FF2B5EF4-FFF2-40B4-BE49-F238E27FC236}">
                <a16:creationId xmlns:a16="http://schemas.microsoft.com/office/drawing/2014/main" id="{7F64A004-AF88-4ACC-A795-C9161A22382C}"/>
              </a:ext>
            </a:extLst>
          </p:cNvPr>
          <p:cNvSpPr/>
          <p:nvPr/>
        </p:nvSpPr>
        <p:spPr>
          <a:xfrm>
            <a:off x="764958" y="5375234"/>
            <a:ext cx="457305" cy="704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26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1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2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2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11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2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1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3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1" grpId="0" animBg="1"/>
      <p:bldP spid="26" grpId="0" animBg="1"/>
      <p:bldP spid="114" grpId="0" animBg="1"/>
      <p:bldP spid="31" grpId="0" animBg="1"/>
      <p:bldP spid="32" grpId="0" animBg="1"/>
      <p:bldP spid="33" grpId="0" animBg="1"/>
      <p:bldP spid="34" grpId="0" animBg="1"/>
      <p:bldP spid="36" grpId="0" animBg="1"/>
      <p:bldP spid="37" grpId="0" animBg="1"/>
      <p:bldP spid="38" grpId="0" animBg="1"/>
      <p:bldP spid="39" grpId="0" animBg="1"/>
      <p:bldP spid="40" grpId="0" animBg="1"/>
      <p:bldP spid="41" grpId="0"/>
      <p:bldP spid="42" grpId="0"/>
      <p:bldP spid="43" grpId="0"/>
      <p:bldP spid="44" grpId="0"/>
      <p:bldP spid="45" grpId="0"/>
      <p:bldP spid="46" grpId="0" animBg="1"/>
      <p:bldP spid="47" grpId="0"/>
      <p:bldP spid="48" grpId="0" animBg="1"/>
      <p:bldP spid="49" grpId="0"/>
      <p:bldP spid="50" grpId="0" animBg="1"/>
      <p:bldP spid="51" grpId="0"/>
      <p:bldP spid="52" grpId="0" animBg="1"/>
      <p:bldP spid="56" grpId="0" animBg="1"/>
      <p:bldP spid="58" grpId="0" animBg="1"/>
      <p:bldP spid="62" grpId="0" animBg="1"/>
      <p:bldP spid="77" grpId="0"/>
      <p:bldP spid="112" grpId="0" animBg="1"/>
      <p:bldP spid="118" grpId="0" animBg="1"/>
      <p:bldP spid="119" grpId="0"/>
      <p:bldP spid="121" grpId="0"/>
      <p:bldP spid="122" grpId="0" animBg="1"/>
      <p:bldP spid="124" grpId="0"/>
      <p:bldP spid="15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29" name="Rounded Rectangle 34">
            <a:extLst>
              <a:ext uri="{FF2B5EF4-FFF2-40B4-BE49-F238E27FC236}">
                <a16:creationId xmlns:a16="http://schemas.microsoft.com/office/drawing/2014/main" id="{3E6A6243-75F8-4555-BE09-42E426F07117}"/>
              </a:ext>
            </a:extLst>
          </p:cNvPr>
          <p:cNvSpPr/>
          <p:nvPr/>
        </p:nvSpPr>
        <p:spPr>
          <a:xfrm>
            <a:off x="9272490" y="2794709"/>
            <a:ext cx="2617789" cy="1814464"/>
          </a:xfrm>
          <a:prstGeom prst="roundRect">
            <a:avLst>
              <a:gd name="adj" fmla="val 7685"/>
            </a:avLst>
          </a:prstGeom>
          <a:noFill/>
          <a:ln w="2222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endParaRPr lang="en-US" sz="1550" dirty="0">
              <a:solidFill>
                <a:schemeClr val="tx1"/>
              </a:solidFill>
              <a:latin typeface="Nyala" panose="02000504070300020003" pitchFamily="2" charset="0"/>
            </a:endParaRPr>
          </a:p>
        </p:txBody>
      </p:sp>
      <p:sp>
        <p:nvSpPr>
          <p:cNvPr id="52" name="Rectangle: Top Corners Rounded 51">
            <a:extLst>
              <a:ext uri="{FF2B5EF4-FFF2-40B4-BE49-F238E27FC236}">
                <a16:creationId xmlns:a16="http://schemas.microsoft.com/office/drawing/2014/main" id="{75817C56-7BC5-4A18-B367-CF2DA7F23B82}"/>
              </a:ext>
            </a:extLst>
          </p:cNvPr>
          <p:cNvSpPr/>
          <p:nvPr/>
        </p:nvSpPr>
        <p:spPr>
          <a:xfrm>
            <a:off x="3231829" y="2442109"/>
            <a:ext cx="5946614" cy="2931947"/>
          </a:xfrm>
          <a:prstGeom prst="round2SameRect">
            <a:avLst>
              <a:gd name="adj1" fmla="val 16667"/>
              <a:gd name="adj2" fmla="val 0"/>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Google Shape;294;p20"/>
          <p:cNvSpPr txBox="1">
            <a:spLocks noGrp="1"/>
          </p:cNvSpPr>
          <p:nvPr>
            <p:ph type="title"/>
          </p:nvPr>
        </p:nvSpPr>
        <p:spPr>
          <a:xfrm>
            <a:off x="219333" y="84467"/>
            <a:ext cx="5589600" cy="933200"/>
          </a:xfrm>
          <a:prstGeom prst="rect">
            <a:avLst/>
          </a:prstGeom>
          <a:ln>
            <a:noFill/>
          </a:ln>
        </p:spPr>
        <p:txBody>
          <a:bodyPr spcFirstLastPara="1" vert="horz" wrap="square" lIns="121900" tIns="121900" rIns="121900" bIns="121900" rtlCol="0" anchor="t" anchorCtr="0">
            <a:noAutofit/>
          </a:bodyPr>
          <a:lstStyle/>
          <a:p>
            <a:r>
              <a:rPr lang="en" sz="4000" b="0" dirty="0">
                <a:solidFill>
                  <a:srgbClr val="C00000"/>
                </a:solidFill>
              </a:rPr>
              <a:t>Overall Workflow </a:t>
            </a:r>
            <a:r>
              <a:rPr lang="en-US" altLang="zh-CN" sz="4000" b="0" dirty="0">
                <a:solidFill>
                  <a:srgbClr val="C00000"/>
                </a:solidFill>
              </a:rPr>
              <a:t>of </a:t>
            </a:r>
            <a:r>
              <a:rPr lang="en" sz="4000" u="sng" dirty="0">
                <a:solidFill>
                  <a:srgbClr val="C00000"/>
                </a:solidFill>
              </a:rPr>
              <a:t>DrFact</a:t>
            </a:r>
            <a:endParaRPr lang="en-US" sz="4000" u="sng" dirty="0">
              <a:solidFill>
                <a:srgbClr val="C00000"/>
              </a:solidFill>
            </a:endParaRPr>
          </a:p>
        </p:txBody>
      </p:sp>
      <p:sp>
        <p:nvSpPr>
          <p:cNvPr id="295" name="Google Shape;295;p20"/>
          <p:cNvSpPr txBox="1"/>
          <p:nvPr/>
        </p:nvSpPr>
        <p:spPr>
          <a:xfrm>
            <a:off x="170933" y="1045533"/>
            <a:ext cx="6677600" cy="844000"/>
          </a:xfrm>
          <a:prstGeom prst="rect">
            <a:avLst/>
          </a:prstGeom>
          <a:noFill/>
          <a:ln>
            <a:noFill/>
          </a:ln>
        </p:spPr>
        <p:txBody>
          <a:bodyPr spcFirstLastPara="1" wrap="square" lIns="121900" tIns="121900" rIns="121900" bIns="121900" anchor="t" anchorCtr="0">
            <a:noAutofit/>
          </a:bodyPr>
          <a:lstStyle/>
          <a:p>
            <a:endParaRPr sz="2133" i="1" dirty="0">
              <a:solidFill>
                <a:srgbClr val="4A86E8"/>
              </a:solidFill>
              <a:latin typeface="Roboto"/>
              <a:ea typeface="Roboto"/>
              <a:cs typeface="Roboto"/>
              <a:sym typeface="Roboto"/>
            </a:endParaRPr>
          </a:p>
        </p:txBody>
      </p:sp>
      <p:sp>
        <p:nvSpPr>
          <p:cNvPr id="296" name="Google Shape;296;p20"/>
          <p:cNvSpPr/>
          <p:nvPr/>
        </p:nvSpPr>
        <p:spPr>
          <a:xfrm rot="5400000">
            <a:off x="7034252" y="1644645"/>
            <a:ext cx="457575" cy="455199"/>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7" name="Google Shape;297;p20"/>
          <p:cNvSpPr/>
          <p:nvPr/>
        </p:nvSpPr>
        <p:spPr>
          <a:xfrm rot="5400000">
            <a:off x="7557939" y="1078826"/>
            <a:ext cx="320400" cy="320400"/>
          </a:xfrm>
          <a:prstGeom prst="rect">
            <a:avLst/>
          </a:prstGeom>
          <a:solidFill>
            <a:srgbClr val="A2C4C9"/>
          </a:solidFill>
          <a:ln w="9525" cap="flat" cmpd="sng">
            <a:solidFill>
              <a:srgbClr val="6D9EEB"/>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cxnSp>
        <p:nvCxnSpPr>
          <p:cNvPr id="298" name="Google Shape;298;p20"/>
          <p:cNvCxnSpPr>
            <a:cxnSpLocks/>
            <a:stCxn id="296" idx="0"/>
            <a:endCxn id="297" idx="3"/>
          </p:cNvCxnSpPr>
          <p:nvPr/>
        </p:nvCxnSpPr>
        <p:spPr>
          <a:xfrm flipV="1">
            <a:off x="7490639" y="1399226"/>
            <a:ext cx="227500" cy="473019"/>
          </a:xfrm>
          <a:prstGeom prst="straightConnector1">
            <a:avLst/>
          </a:prstGeom>
          <a:noFill/>
          <a:ln w="9525" cap="flat" cmpd="sng">
            <a:solidFill>
              <a:schemeClr val="dk2"/>
            </a:solidFill>
            <a:prstDash val="solid"/>
            <a:round/>
            <a:headEnd type="none" w="med" len="med"/>
            <a:tailEnd type="triangle" w="med" len="med"/>
          </a:ln>
        </p:spPr>
      </p:cxnSp>
      <p:cxnSp>
        <p:nvCxnSpPr>
          <p:cNvPr id="299" name="Google Shape;299;p20"/>
          <p:cNvCxnSpPr>
            <a:cxnSpLocks/>
            <a:stCxn id="296" idx="0"/>
          </p:cNvCxnSpPr>
          <p:nvPr/>
        </p:nvCxnSpPr>
        <p:spPr>
          <a:xfrm flipV="1">
            <a:off x="7490639" y="1670478"/>
            <a:ext cx="626721" cy="201767"/>
          </a:xfrm>
          <a:prstGeom prst="straightConnector1">
            <a:avLst/>
          </a:prstGeom>
          <a:noFill/>
          <a:ln w="9525" cap="flat" cmpd="sng">
            <a:solidFill>
              <a:schemeClr val="dk2"/>
            </a:solidFill>
            <a:prstDash val="solid"/>
            <a:round/>
            <a:headEnd type="none" w="med" len="med"/>
            <a:tailEnd type="triangle" w="med" len="med"/>
          </a:ln>
        </p:spPr>
      </p:cxnSp>
      <p:sp>
        <p:nvSpPr>
          <p:cNvPr id="300" name="Google Shape;300;p20"/>
          <p:cNvSpPr/>
          <p:nvPr/>
        </p:nvSpPr>
        <p:spPr>
          <a:xfrm rot="5400000">
            <a:off x="8091732" y="1498167"/>
            <a:ext cx="321441" cy="320400"/>
          </a:xfrm>
          <a:prstGeom prst="rect">
            <a:avLst/>
          </a:prstGeom>
          <a:solidFill>
            <a:srgbClr val="45818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1" name="Google Shape;301;p20"/>
          <p:cNvSpPr txBox="1"/>
          <p:nvPr/>
        </p:nvSpPr>
        <p:spPr>
          <a:xfrm>
            <a:off x="5365419" y="1129788"/>
            <a:ext cx="1652515" cy="730297"/>
          </a:xfrm>
          <a:prstGeom prst="rect">
            <a:avLst/>
          </a:prstGeom>
          <a:noFill/>
          <a:ln>
            <a:noFill/>
          </a:ln>
        </p:spPr>
        <p:txBody>
          <a:bodyPr spcFirstLastPara="1" wrap="square" lIns="121900" tIns="121900" rIns="121900" bIns="121900" anchor="t" anchorCtr="0">
            <a:noAutofit/>
          </a:bodyPr>
          <a:lstStyle/>
          <a:p>
            <a:pPr algn="ctr"/>
            <a:r>
              <a:rPr lang="en" sz="2000" dirty="0">
                <a:latin typeface="Narkisim" panose="020E0502050101010101" pitchFamily="34" charset="-79"/>
                <a:ea typeface="Roboto"/>
                <a:cs typeface="Narkisim" panose="020E0502050101010101" pitchFamily="34" charset="-79"/>
                <a:sym typeface="Roboto"/>
              </a:rPr>
              <a:t>Question Encoder</a:t>
            </a:r>
            <a:endParaRPr sz="2000" dirty="0">
              <a:latin typeface="Narkisim" panose="020E0502050101010101" pitchFamily="34" charset="-79"/>
              <a:ea typeface="Roboto"/>
              <a:cs typeface="Narkisim" panose="020E0502050101010101" pitchFamily="34" charset="-79"/>
              <a:sym typeface="Roboto"/>
            </a:endParaRPr>
          </a:p>
        </p:txBody>
      </p:sp>
      <p:sp>
        <p:nvSpPr>
          <p:cNvPr id="302" name="Google Shape;302;p20"/>
          <p:cNvSpPr txBox="1"/>
          <p:nvPr/>
        </p:nvSpPr>
        <p:spPr>
          <a:xfrm>
            <a:off x="7803021" y="1004926"/>
            <a:ext cx="2970800" cy="369200"/>
          </a:xfrm>
          <a:prstGeom prst="rect">
            <a:avLst/>
          </a:prstGeom>
          <a:noFill/>
          <a:ln>
            <a:noFill/>
          </a:ln>
        </p:spPr>
        <p:txBody>
          <a:bodyPr spcFirstLastPara="1" wrap="square" lIns="121900" tIns="121900" rIns="121900" bIns="121900" anchor="t" anchorCtr="0">
            <a:noAutofit/>
          </a:bodyPr>
          <a:lstStyle/>
          <a:p>
            <a:r>
              <a:rPr lang="en" sz="2000" b="1" dirty="0">
                <a:latin typeface="Narkisim" panose="020E0502050101010101" pitchFamily="34" charset="-79"/>
                <a:ea typeface="Roboto"/>
                <a:cs typeface="Narkisim" panose="020E0502050101010101" pitchFamily="34" charset="-79"/>
                <a:sym typeface="Roboto"/>
              </a:rPr>
              <a:t>Hop-1 Qry Emb</a:t>
            </a:r>
            <a:endParaRPr sz="2000" b="1" dirty="0">
              <a:latin typeface="Narkisim" panose="020E0502050101010101" pitchFamily="34" charset="-79"/>
              <a:ea typeface="Roboto"/>
              <a:cs typeface="Narkisim" panose="020E0502050101010101" pitchFamily="34" charset="-79"/>
              <a:sym typeface="Roboto"/>
            </a:endParaRPr>
          </a:p>
        </p:txBody>
      </p:sp>
      <p:sp>
        <p:nvSpPr>
          <p:cNvPr id="303" name="Google Shape;303;p20"/>
          <p:cNvSpPr txBox="1"/>
          <p:nvPr/>
        </p:nvSpPr>
        <p:spPr>
          <a:xfrm>
            <a:off x="8337335" y="1409686"/>
            <a:ext cx="2803400" cy="369200"/>
          </a:xfrm>
          <a:prstGeom prst="rect">
            <a:avLst/>
          </a:prstGeom>
          <a:noFill/>
          <a:ln>
            <a:noFill/>
          </a:ln>
        </p:spPr>
        <p:txBody>
          <a:bodyPr spcFirstLastPara="1" wrap="square" lIns="121900" tIns="121900" rIns="121900" bIns="121900" anchor="t" anchorCtr="0">
            <a:noAutofit/>
          </a:bodyPr>
          <a:lstStyle/>
          <a:p>
            <a:r>
              <a:rPr lang="en" sz="2000" b="1" dirty="0">
                <a:latin typeface="Narkisim" panose="020E0502050101010101" pitchFamily="34" charset="-79"/>
                <a:ea typeface="Roboto"/>
                <a:cs typeface="Narkisim" panose="020E0502050101010101" pitchFamily="34" charset="-79"/>
                <a:sym typeface="Roboto"/>
              </a:rPr>
              <a:t>Hop-2 Qry Emb</a:t>
            </a:r>
            <a:endParaRPr sz="2000" b="1" dirty="0">
              <a:latin typeface="Narkisim" panose="020E0502050101010101" pitchFamily="34" charset="-79"/>
              <a:ea typeface="Roboto"/>
              <a:cs typeface="Narkisim" panose="020E0502050101010101" pitchFamily="34" charset="-79"/>
              <a:sym typeface="Roboto"/>
            </a:endParaRPr>
          </a:p>
        </p:txBody>
      </p:sp>
      <p:sp>
        <p:nvSpPr>
          <p:cNvPr id="307" name="Google Shape;307;p20"/>
          <p:cNvSpPr/>
          <p:nvPr/>
        </p:nvSpPr>
        <p:spPr>
          <a:xfrm>
            <a:off x="553753" y="4865005"/>
            <a:ext cx="369200" cy="36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09" name="Google Shape;309;p20"/>
          <p:cNvSpPr/>
          <p:nvPr/>
        </p:nvSpPr>
        <p:spPr>
          <a:xfrm>
            <a:off x="553753" y="4301455"/>
            <a:ext cx="369200" cy="36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312" name="Google Shape;312;p20"/>
          <p:cNvCxnSpPr>
            <a:cxnSpLocks/>
            <a:stCxn id="296" idx="0"/>
          </p:cNvCxnSpPr>
          <p:nvPr/>
        </p:nvCxnSpPr>
        <p:spPr>
          <a:xfrm>
            <a:off x="7490639" y="1872245"/>
            <a:ext cx="369655" cy="111856"/>
          </a:xfrm>
          <a:prstGeom prst="straightConnector1">
            <a:avLst/>
          </a:prstGeom>
          <a:noFill/>
          <a:ln w="9525" cap="flat" cmpd="sng">
            <a:solidFill>
              <a:schemeClr val="dk2"/>
            </a:solidFill>
            <a:prstDash val="solid"/>
            <a:round/>
            <a:headEnd type="none" w="med" len="med"/>
            <a:tailEnd type="triangle" w="med" len="med"/>
          </a:ln>
        </p:spPr>
      </p:cxnSp>
      <p:sp>
        <p:nvSpPr>
          <p:cNvPr id="313" name="Google Shape;313;p20"/>
          <p:cNvSpPr txBox="1"/>
          <p:nvPr/>
        </p:nvSpPr>
        <p:spPr>
          <a:xfrm>
            <a:off x="7890794" y="1623842"/>
            <a:ext cx="747796" cy="435999"/>
          </a:xfrm>
          <a:prstGeom prst="rect">
            <a:avLst/>
          </a:prstGeom>
          <a:noFill/>
          <a:ln>
            <a:noFill/>
          </a:ln>
        </p:spPr>
        <p:txBody>
          <a:bodyPr spcFirstLastPara="1" wrap="square" lIns="121900" tIns="121900" rIns="121900" bIns="121900" anchor="t" anchorCtr="0">
            <a:noAutofit/>
          </a:bodyPr>
          <a:lstStyle/>
          <a:p>
            <a:r>
              <a:rPr lang="en" sz="2400" dirty="0">
                <a:latin typeface="Roboto"/>
                <a:ea typeface="Roboto"/>
                <a:cs typeface="Roboto"/>
                <a:sym typeface="Roboto"/>
              </a:rPr>
              <a:t>...</a:t>
            </a:r>
            <a:endParaRPr sz="2400" dirty="0">
              <a:latin typeface="Roboto"/>
              <a:ea typeface="Roboto"/>
              <a:cs typeface="Roboto"/>
              <a:sym typeface="Roboto"/>
            </a:endParaRPr>
          </a:p>
        </p:txBody>
      </p:sp>
      <p:sp>
        <p:nvSpPr>
          <p:cNvPr id="320" name="Google Shape;320;p20"/>
          <p:cNvSpPr txBox="1"/>
          <p:nvPr/>
        </p:nvSpPr>
        <p:spPr>
          <a:xfrm>
            <a:off x="2927173" y="5330410"/>
            <a:ext cx="1845765" cy="525600"/>
          </a:xfrm>
          <a:prstGeom prst="rect">
            <a:avLst/>
          </a:prstGeom>
          <a:noFill/>
          <a:ln>
            <a:noFill/>
          </a:ln>
        </p:spPr>
        <p:txBody>
          <a:bodyPr spcFirstLastPara="1" wrap="square" lIns="121900" tIns="121900" rIns="121900" bIns="121900" anchor="t" anchorCtr="0">
            <a:noAutofit/>
          </a:bodyPr>
          <a:lstStyle/>
          <a:p>
            <a:pPr algn="ctr"/>
            <a:r>
              <a:rPr lang="en" dirty="0">
                <a:latin typeface="Arial" panose="020B0604020202020204" pitchFamily="34" charset="0"/>
                <a:ea typeface="Roboto"/>
                <a:cs typeface="Arial" panose="020B0604020202020204" pitchFamily="34" charset="0"/>
                <a:sym typeface="Roboto"/>
              </a:rPr>
              <a:t>Initial Facts</a:t>
            </a:r>
            <a:endParaRPr dirty="0">
              <a:latin typeface="Arial" panose="020B0604020202020204" pitchFamily="34" charset="0"/>
              <a:ea typeface="Roboto"/>
              <a:cs typeface="Arial" panose="020B0604020202020204" pitchFamily="34" charset="0"/>
              <a:sym typeface="Roboto"/>
            </a:endParaRPr>
          </a:p>
        </p:txBody>
      </p:sp>
      <p:pic>
        <p:nvPicPr>
          <p:cNvPr id="321" name="Google Shape;321;p20"/>
          <p:cNvPicPr preferRelativeResize="0"/>
          <p:nvPr/>
        </p:nvPicPr>
        <p:blipFill rotWithShape="1">
          <a:blip r:embed="rId3">
            <a:alphaModFix/>
          </a:blip>
          <a:srcRect l="19659" r="37067"/>
          <a:stretch/>
        </p:blipFill>
        <p:spPr>
          <a:xfrm>
            <a:off x="4115622" y="4306015"/>
            <a:ext cx="1062799" cy="219467"/>
          </a:xfrm>
          <a:prstGeom prst="rect">
            <a:avLst/>
          </a:prstGeom>
          <a:noFill/>
          <a:ln>
            <a:noFill/>
          </a:ln>
          <a:effectLst>
            <a:outerShdw blurRad="57150" dist="19050" dir="5400000" algn="bl" rotWithShape="0">
              <a:srgbClr val="FF0000">
                <a:alpha val="50000"/>
              </a:srgbClr>
            </a:outerShdw>
          </a:effectLst>
        </p:spPr>
      </p:pic>
      <p:sp>
        <p:nvSpPr>
          <p:cNvPr id="322" name="Google Shape;322;p20"/>
          <p:cNvSpPr/>
          <p:nvPr/>
        </p:nvSpPr>
        <p:spPr>
          <a:xfrm>
            <a:off x="4115621" y="3919223"/>
            <a:ext cx="1062800" cy="369200"/>
          </a:xfrm>
          <a:prstGeom prst="strip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4" name="Google Shape;324;p20"/>
          <p:cNvSpPr txBox="1"/>
          <p:nvPr/>
        </p:nvSpPr>
        <p:spPr>
          <a:xfrm>
            <a:off x="4988902" y="5280174"/>
            <a:ext cx="1128065" cy="750467"/>
          </a:xfrm>
          <a:prstGeom prst="rect">
            <a:avLst/>
          </a:prstGeom>
          <a:noFill/>
          <a:ln>
            <a:noFill/>
          </a:ln>
        </p:spPr>
        <p:txBody>
          <a:bodyPr spcFirstLastPara="1" wrap="square" lIns="121900" tIns="121900" rIns="121900" bIns="121900" anchor="t" anchorCtr="0">
            <a:noAutofit/>
          </a:bodyPr>
          <a:lstStyle/>
          <a:p>
            <a:pPr algn="ctr"/>
            <a:r>
              <a:rPr lang="en" dirty="0">
                <a:latin typeface="Arial" panose="020B0604020202020204" pitchFamily="34" charset="0"/>
                <a:ea typeface="Roboto"/>
                <a:cs typeface="Arial" panose="020B0604020202020204" pitchFamily="34" charset="0"/>
                <a:sym typeface="Roboto"/>
              </a:rPr>
              <a:t>Hop-1</a:t>
            </a:r>
            <a:endParaRPr dirty="0">
              <a:latin typeface="Arial" panose="020B0604020202020204" pitchFamily="34" charset="0"/>
              <a:ea typeface="Roboto"/>
              <a:cs typeface="Arial" panose="020B0604020202020204" pitchFamily="34" charset="0"/>
              <a:sym typeface="Roboto"/>
            </a:endParaRPr>
          </a:p>
          <a:p>
            <a:pPr algn="ctr"/>
            <a:r>
              <a:rPr lang="en" dirty="0">
                <a:latin typeface="Arial" panose="020B0604020202020204" pitchFamily="34" charset="0"/>
                <a:ea typeface="Roboto"/>
                <a:cs typeface="Arial" panose="020B0604020202020204" pitchFamily="34" charset="0"/>
                <a:sym typeface="Roboto"/>
              </a:rPr>
              <a:t>Facts</a:t>
            </a:r>
            <a:endParaRPr dirty="0">
              <a:latin typeface="Arial" panose="020B0604020202020204" pitchFamily="34" charset="0"/>
              <a:ea typeface="Roboto"/>
              <a:cs typeface="Arial" panose="020B0604020202020204" pitchFamily="34" charset="0"/>
              <a:sym typeface="Roboto"/>
            </a:endParaRPr>
          </a:p>
        </p:txBody>
      </p:sp>
      <mc:AlternateContent xmlns:mc="http://schemas.openxmlformats.org/markup-compatibility/2006" xmlns:a14="http://schemas.microsoft.com/office/drawing/2010/main">
        <mc:Choice Requires="a14">
          <p:sp>
            <p:nvSpPr>
              <p:cNvPr id="328" name="Google Shape;328;p20"/>
              <p:cNvSpPr/>
              <p:nvPr/>
            </p:nvSpPr>
            <p:spPr>
              <a:xfrm>
                <a:off x="4348604" y="3429000"/>
                <a:ext cx="528618" cy="429464"/>
              </a:xfrm>
              <a:prstGeom prst="rect">
                <a:avLst/>
              </a:prstGeom>
              <a:solidFill>
                <a:srgbClr val="A2C4C9"/>
              </a:solidFill>
              <a:ln w="9525" cap="flat" cmpd="sng">
                <a:solidFill>
                  <a:srgbClr val="6D9EEB"/>
                </a:solidFill>
                <a:prstDash val="solid"/>
                <a:round/>
                <a:headEnd type="none" w="sm" len="sm"/>
                <a:tailEnd type="none" w="sm" len="sm"/>
              </a:ln>
            </p:spPr>
            <p:txBody>
              <a:bodyPr spcFirstLastPara="1" wrap="square" lIns="121900" tIns="121900" rIns="121900" bIns="121900" anchor="ctr" anchorCtr="0">
                <a:no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1</m:t>
                          </m:r>
                        </m:sub>
                      </m:sSub>
                    </m:oMath>
                  </m:oMathPara>
                </a14:m>
                <a:endParaRPr lang="en-US" sz="2000" dirty="0"/>
              </a:p>
            </p:txBody>
          </p:sp>
        </mc:Choice>
        <mc:Fallback xmlns="">
          <p:sp>
            <p:nvSpPr>
              <p:cNvPr id="328" name="Google Shape;328;p20"/>
              <p:cNvSpPr>
                <a:spLocks noRot="1" noChangeAspect="1" noMove="1" noResize="1" noEditPoints="1" noAdjustHandles="1" noChangeArrowheads="1" noChangeShapeType="1" noTextEdit="1"/>
              </p:cNvSpPr>
              <p:nvPr/>
            </p:nvSpPr>
            <p:spPr>
              <a:xfrm>
                <a:off x="4348604" y="3429000"/>
                <a:ext cx="528618" cy="429464"/>
              </a:xfrm>
              <a:prstGeom prst="rect">
                <a:avLst/>
              </a:prstGeom>
              <a:blipFill>
                <a:blip r:embed="rId4"/>
                <a:stretch>
                  <a:fillRect b="-2778"/>
                </a:stretch>
              </a:blipFill>
              <a:ln w="9525" cap="flat" cmpd="sng">
                <a:solidFill>
                  <a:srgbClr val="6D9EEB"/>
                </a:solidFill>
                <a:prstDash val="solid"/>
                <a:round/>
                <a:headEnd type="none" w="sm" len="sm"/>
                <a:tailEnd type="none" w="sm" len="sm"/>
              </a:ln>
            </p:spPr>
            <p:txBody>
              <a:bodyPr/>
              <a:lstStyle/>
              <a:p>
                <a:r>
                  <a:rPr lang="en-US">
                    <a:noFill/>
                  </a:rPr>
                  <a:t> </a:t>
                </a:r>
              </a:p>
            </p:txBody>
          </p:sp>
        </mc:Fallback>
      </mc:AlternateContent>
      <p:pic>
        <p:nvPicPr>
          <p:cNvPr id="329" name="Google Shape;329;p20"/>
          <p:cNvPicPr preferRelativeResize="0"/>
          <p:nvPr/>
        </p:nvPicPr>
        <p:blipFill rotWithShape="1">
          <a:blip r:embed="rId3">
            <a:alphaModFix/>
          </a:blip>
          <a:srcRect l="19659" r="37067"/>
          <a:stretch/>
        </p:blipFill>
        <p:spPr>
          <a:xfrm>
            <a:off x="6133861" y="4328624"/>
            <a:ext cx="1062799" cy="219467"/>
          </a:xfrm>
          <a:prstGeom prst="rect">
            <a:avLst/>
          </a:prstGeom>
          <a:noFill/>
          <a:ln>
            <a:noFill/>
          </a:ln>
          <a:effectLst>
            <a:outerShdw blurRad="57150" dist="19050" dir="5400000" algn="bl" rotWithShape="0">
              <a:srgbClr val="FF0000">
                <a:alpha val="50000"/>
              </a:srgbClr>
            </a:outerShdw>
          </a:effectLst>
        </p:spPr>
      </p:pic>
      <p:sp>
        <p:nvSpPr>
          <p:cNvPr id="330" name="Google Shape;330;p20"/>
          <p:cNvSpPr/>
          <p:nvPr/>
        </p:nvSpPr>
        <p:spPr>
          <a:xfrm>
            <a:off x="6143761" y="3929743"/>
            <a:ext cx="1062800" cy="369200"/>
          </a:xfrm>
          <a:prstGeom prst="strip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mc:AlternateContent xmlns:mc="http://schemas.openxmlformats.org/markup-compatibility/2006" xmlns:a14="http://schemas.microsoft.com/office/drawing/2010/main">
        <mc:Choice Requires="a14">
          <p:sp>
            <p:nvSpPr>
              <p:cNvPr id="331" name="Google Shape;331;p20"/>
              <p:cNvSpPr/>
              <p:nvPr/>
            </p:nvSpPr>
            <p:spPr>
              <a:xfrm>
                <a:off x="6310104" y="3413428"/>
                <a:ext cx="475849" cy="430828"/>
              </a:xfrm>
              <a:prstGeom prst="rect">
                <a:avLst/>
              </a:prstGeom>
              <a:solidFill>
                <a:srgbClr val="45818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𝑞</m:t>
                          </m:r>
                        </m:e>
                        <m:sub>
                          <m:r>
                            <a:rPr lang="en-US" sz="2000" b="0" i="1" smtClean="0">
                              <a:solidFill>
                                <a:schemeClr val="bg1"/>
                              </a:solidFill>
                              <a:latin typeface="Cambria Math" panose="02040503050406030204" pitchFamily="18" charset="0"/>
                            </a:rPr>
                            <m:t>𝑡</m:t>
                          </m:r>
                        </m:sub>
                      </m:sSub>
                    </m:oMath>
                  </m:oMathPara>
                </a14:m>
                <a:endParaRPr sz="2000" dirty="0"/>
              </a:p>
            </p:txBody>
          </p:sp>
        </mc:Choice>
        <mc:Fallback xmlns="">
          <p:sp>
            <p:nvSpPr>
              <p:cNvPr id="331" name="Google Shape;331;p20"/>
              <p:cNvSpPr>
                <a:spLocks noRot="1" noChangeAspect="1" noMove="1" noResize="1" noEditPoints="1" noAdjustHandles="1" noChangeArrowheads="1" noChangeShapeType="1" noTextEdit="1"/>
              </p:cNvSpPr>
              <p:nvPr/>
            </p:nvSpPr>
            <p:spPr>
              <a:xfrm>
                <a:off x="6310104" y="3413428"/>
                <a:ext cx="475849" cy="430828"/>
              </a:xfrm>
              <a:prstGeom prst="rect">
                <a:avLst/>
              </a:prstGeom>
              <a:blipFill>
                <a:blip r:embed="rId5"/>
                <a:stretch>
                  <a:fillRect b="-1370"/>
                </a:stretch>
              </a:blipFill>
              <a:ln w="9525" cap="flat" cmpd="sng">
                <a:solidFill>
                  <a:schemeClr val="dk2"/>
                </a:solidFill>
                <a:prstDash val="solid"/>
                <a:round/>
                <a:headEnd type="none" w="sm" len="sm"/>
                <a:tailEnd type="none" w="sm" len="sm"/>
              </a:ln>
            </p:spPr>
            <p:txBody>
              <a:bodyPr/>
              <a:lstStyle/>
              <a:p>
                <a:r>
                  <a:rPr lang="en-US">
                    <a:noFill/>
                  </a:rPr>
                  <a:t> </a:t>
                </a:r>
              </a:p>
            </p:txBody>
          </p:sp>
        </mc:Fallback>
      </mc:AlternateContent>
      <p:sp>
        <p:nvSpPr>
          <p:cNvPr id="333" name="Google Shape;333;p20"/>
          <p:cNvSpPr txBox="1"/>
          <p:nvPr/>
        </p:nvSpPr>
        <p:spPr>
          <a:xfrm>
            <a:off x="7115741" y="5282050"/>
            <a:ext cx="924040" cy="681153"/>
          </a:xfrm>
          <a:prstGeom prst="rect">
            <a:avLst/>
          </a:prstGeom>
          <a:noFill/>
          <a:ln>
            <a:noFill/>
          </a:ln>
        </p:spPr>
        <p:txBody>
          <a:bodyPr spcFirstLastPara="1" wrap="square" lIns="121900" tIns="121900" rIns="121900" bIns="121900" anchor="t" anchorCtr="0">
            <a:noAutofit/>
          </a:bodyPr>
          <a:lstStyle/>
          <a:p>
            <a:pPr algn="ctr"/>
            <a:r>
              <a:rPr lang="en" dirty="0">
                <a:latin typeface="Arial" panose="020B0604020202020204" pitchFamily="34" charset="0"/>
                <a:ea typeface="Roboto"/>
                <a:cs typeface="Arial" panose="020B0604020202020204" pitchFamily="34" charset="0"/>
                <a:sym typeface="Roboto"/>
              </a:rPr>
              <a:t>Hop-2</a:t>
            </a:r>
            <a:endParaRPr dirty="0">
              <a:latin typeface="Arial" panose="020B0604020202020204" pitchFamily="34" charset="0"/>
              <a:ea typeface="Roboto"/>
              <a:cs typeface="Arial" panose="020B0604020202020204" pitchFamily="34" charset="0"/>
              <a:sym typeface="Roboto"/>
            </a:endParaRPr>
          </a:p>
          <a:p>
            <a:pPr algn="ctr"/>
            <a:r>
              <a:rPr lang="en" dirty="0">
                <a:latin typeface="Arial" panose="020B0604020202020204" pitchFamily="34" charset="0"/>
                <a:ea typeface="Roboto"/>
                <a:cs typeface="Arial" panose="020B0604020202020204" pitchFamily="34" charset="0"/>
                <a:sym typeface="Roboto"/>
              </a:rPr>
              <a:t>Facts</a:t>
            </a:r>
            <a:endParaRPr dirty="0">
              <a:latin typeface="Arial" panose="020B0604020202020204" pitchFamily="34" charset="0"/>
              <a:ea typeface="Roboto"/>
              <a:cs typeface="Arial" panose="020B0604020202020204" pitchFamily="34" charset="0"/>
              <a:sym typeface="Roboto"/>
            </a:endParaRPr>
          </a:p>
        </p:txBody>
      </p:sp>
      <p:sp>
        <p:nvSpPr>
          <p:cNvPr id="354" name="Google Shape;354;p20"/>
          <p:cNvSpPr/>
          <p:nvPr/>
        </p:nvSpPr>
        <p:spPr>
          <a:xfrm>
            <a:off x="510269" y="4203655"/>
            <a:ext cx="473600" cy="1127600"/>
          </a:xfrm>
          <a:prstGeom prst="roundRect">
            <a:avLst>
              <a:gd name="adj" fmla="val 16667"/>
            </a:avLst>
          </a:prstGeom>
          <a:noFill/>
          <a:ln w="9525" cap="flat" cmpd="sng">
            <a:solidFill>
              <a:srgbClr val="000000"/>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sp>
        <p:nvSpPr>
          <p:cNvPr id="67" name="Rounded Rectangle 34">
            <a:extLst>
              <a:ext uri="{FF2B5EF4-FFF2-40B4-BE49-F238E27FC236}">
                <a16:creationId xmlns:a16="http://schemas.microsoft.com/office/drawing/2014/main" id="{4A390EC6-8BDE-481F-9180-24543CF8A710}"/>
              </a:ext>
            </a:extLst>
          </p:cNvPr>
          <p:cNvSpPr/>
          <p:nvPr/>
        </p:nvSpPr>
        <p:spPr>
          <a:xfrm>
            <a:off x="322667" y="1067246"/>
            <a:ext cx="3526199" cy="800816"/>
          </a:xfrm>
          <a:prstGeom prst="roundRect">
            <a:avLst>
              <a:gd name="adj" fmla="val 7685"/>
            </a:avLst>
          </a:prstGeom>
          <a:solidFill>
            <a:schemeClr val="accent2">
              <a:alpha val="1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endParaRPr lang="en-US" sz="1299" dirty="0"/>
          </a:p>
        </p:txBody>
      </p:sp>
      <p:sp>
        <p:nvSpPr>
          <p:cNvPr id="68" name="TextBox 67">
            <a:extLst>
              <a:ext uri="{FF2B5EF4-FFF2-40B4-BE49-F238E27FC236}">
                <a16:creationId xmlns:a16="http://schemas.microsoft.com/office/drawing/2014/main" id="{8368AC07-CFFC-45A0-9F3A-F9977AC9E26E}"/>
              </a:ext>
            </a:extLst>
          </p:cNvPr>
          <p:cNvSpPr txBox="1"/>
          <p:nvPr/>
        </p:nvSpPr>
        <p:spPr>
          <a:xfrm>
            <a:off x="396947" y="1098623"/>
            <a:ext cx="3460431" cy="738664"/>
          </a:xfrm>
          <a:prstGeom prst="rect">
            <a:avLst/>
          </a:prstGeom>
          <a:noFill/>
        </p:spPr>
        <p:txBody>
          <a:bodyPr wrap="square" rtlCol="0">
            <a:spAutoFit/>
          </a:bodyPr>
          <a:lstStyle/>
          <a:p>
            <a:r>
              <a:rPr lang="en-US" sz="2100" dirty="0">
                <a:latin typeface="Comic Sans MS" panose="030F0702030302020204" pitchFamily="66" charset="0"/>
              </a:rPr>
              <a:t>q</a:t>
            </a:r>
            <a:r>
              <a:rPr lang="en-US" sz="2100" dirty="0">
                <a:latin typeface="+mj-lt"/>
              </a:rPr>
              <a:t>: </a:t>
            </a:r>
            <a:r>
              <a:rPr lang="en-US" sz="2100" dirty="0">
                <a:latin typeface="Comic Sans MS" panose="030F0702030302020204" pitchFamily="66" charset="0"/>
              </a:rPr>
              <a:t>What can help alleviate global warming?</a:t>
            </a:r>
          </a:p>
        </p:txBody>
      </p:sp>
      <p:pic>
        <p:nvPicPr>
          <p:cNvPr id="69" name="Picture 68" descr="A person in a garment&#10;&#10;Description automatically generated with medium confidence">
            <a:extLst>
              <a:ext uri="{FF2B5EF4-FFF2-40B4-BE49-F238E27FC236}">
                <a16:creationId xmlns:a16="http://schemas.microsoft.com/office/drawing/2014/main" id="{FC78AE12-8AA4-4DBD-A09C-36DE08DA689D}"/>
              </a:ext>
            </a:extLst>
          </p:cNvPr>
          <p:cNvPicPr>
            <a:picLocks noChangeAspect="1"/>
          </p:cNvPicPr>
          <p:nvPr/>
        </p:nvPicPr>
        <p:blipFill rotWithShape="1">
          <a:blip r:embed="rId6"/>
          <a:srcRect r="6576"/>
          <a:stretch/>
        </p:blipFill>
        <p:spPr>
          <a:xfrm>
            <a:off x="4877222" y="1445667"/>
            <a:ext cx="506121" cy="667777"/>
          </a:xfrm>
          <a:prstGeom prst="rect">
            <a:avLst/>
          </a:prstGeom>
        </p:spPr>
      </p:pic>
      <p:cxnSp>
        <p:nvCxnSpPr>
          <p:cNvPr id="5" name="Connector: Elbow 4">
            <a:extLst>
              <a:ext uri="{FF2B5EF4-FFF2-40B4-BE49-F238E27FC236}">
                <a16:creationId xmlns:a16="http://schemas.microsoft.com/office/drawing/2014/main" id="{D1A74F59-50CB-47C3-B099-0CFDC891C6C5}"/>
              </a:ext>
            </a:extLst>
          </p:cNvPr>
          <p:cNvCxnSpPr>
            <a:cxnSpLocks/>
          </p:cNvCxnSpPr>
          <p:nvPr/>
        </p:nvCxnSpPr>
        <p:spPr>
          <a:xfrm>
            <a:off x="3874884" y="1327359"/>
            <a:ext cx="3064740" cy="553194"/>
          </a:xfrm>
          <a:prstGeom prst="bentConnector3">
            <a:avLst>
              <a:gd name="adj1" fmla="val 55929"/>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9" name="Google Shape;296;p20">
            <a:extLst>
              <a:ext uri="{FF2B5EF4-FFF2-40B4-BE49-F238E27FC236}">
                <a16:creationId xmlns:a16="http://schemas.microsoft.com/office/drawing/2014/main" id="{E9C5385D-68AD-4DAF-8C4E-4A151286561A}"/>
              </a:ext>
            </a:extLst>
          </p:cNvPr>
          <p:cNvSpPr/>
          <p:nvPr/>
        </p:nvSpPr>
        <p:spPr>
          <a:xfrm rot="5400000">
            <a:off x="1362916" y="2697877"/>
            <a:ext cx="409934" cy="379621"/>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302;p20">
            <a:extLst>
              <a:ext uri="{FF2B5EF4-FFF2-40B4-BE49-F238E27FC236}">
                <a16:creationId xmlns:a16="http://schemas.microsoft.com/office/drawing/2014/main" id="{A9AAD1D0-F71A-40C6-815A-4E3E409FD251}"/>
              </a:ext>
            </a:extLst>
          </p:cNvPr>
          <p:cNvSpPr txBox="1"/>
          <p:nvPr/>
        </p:nvSpPr>
        <p:spPr>
          <a:xfrm>
            <a:off x="6374894" y="1985348"/>
            <a:ext cx="2970800" cy="369200"/>
          </a:xfrm>
          <a:prstGeom prst="rect">
            <a:avLst/>
          </a:prstGeom>
          <a:noFill/>
          <a:ln>
            <a:noFill/>
          </a:ln>
        </p:spPr>
        <p:txBody>
          <a:bodyPr spcFirstLastPara="1" wrap="square" lIns="121900" tIns="121900" rIns="121900" bIns="121900" anchor="t" anchorCtr="0">
            <a:noAutofit/>
          </a:bodyPr>
          <a:lstStyle/>
          <a:p>
            <a:r>
              <a:rPr lang="en-US" altLang="zh-CN" dirty="0">
                <a:latin typeface="Narkisim" panose="020E0502050101010101" pitchFamily="34" charset="-79"/>
                <a:ea typeface="Roboto"/>
                <a:cs typeface="Narkisim" panose="020E0502050101010101" pitchFamily="34" charset="-79"/>
                <a:sym typeface="Roboto"/>
              </a:rPr>
              <a:t>Shared</a:t>
            </a:r>
            <a:r>
              <a:rPr lang="en" dirty="0">
                <a:latin typeface="Narkisim" panose="020E0502050101010101" pitchFamily="34" charset="-79"/>
                <a:ea typeface="Roboto"/>
                <a:cs typeface="Narkisim" panose="020E0502050101010101" pitchFamily="34" charset="-79"/>
                <a:sym typeface="Roboto"/>
              </a:rPr>
              <a:t> Qry Emb</a:t>
            </a:r>
            <a:endParaRPr dirty="0">
              <a:latin typeface="Narkisim" panose="020E0502050101010101" pitchFamily="34" charset="-79"/>
              <a:ea typeface="Roboto"/>
              <a:cs typeface="Narkisim" panose="020E0502050101010101" pitchFamily="34" charset="-79"/>
              <a:sym typeface="Roboto"/>
            </a:endParaRPr>
          </a:p>
        </p:txBody>
      </p:sp>
      <p:sp>
        <p:nvSpPr>
          <p:cNvPr id="96" name="Google Shape;337;p20">
            <a:extLst>
              <a:ext uri="{FF2B5EF4-FFF2-40B4-BE49-F238E27FC236}">
                <a16:creationId xmlns:a16="http://schemas.microsoft.com/office/drawing/2014/main" id="{7136D0A4-8AF2-418A-88DB-4347985CC341}"/>
              </a:ext>
            </a:extLst>
          </p:cNvPr>
          <p:cNvSpPr/>
          <p:nvPr/>
        </p:nvSpPr>
        <p:spPr>
          <a:xfrm>
            <a:off x="1655910" y="4997183"/>
            <a:ext cx="981229" cy="597682"/>
          </a:xfrm>
          <a:prstGeom prst="bevel">
            <a:avLst>
              <a:gd name="adj" fmla="val 12500"/>
            </a:avLst>
          </a:prstGeom>
          <a:solidFill>
            <a:srgbClr val="A64D7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8" name="Rounded Rectangle 34">
            <a:extLst>
              <a:ext uri="{FF2B5EF4-FFF2-40B4-BE49-F238E27FC236}">
                <a16:creationId xmlns:a16="http://schemas.microsoft.com/office/drawing/2014/main" id="{297CDF20-80CC-4090-B3EB-89CB442AE697}"/>
              </a:ext>
            </a:extLst>
          </p:cNvPr>
          <p:cNvSpPr/>
          <p:nvPr/>
        </p:nvSpPr>
        <p:spPr>
          <a:xfrm>
            <a:off x="434941" y="2967617"/>
            <a:ext cx="624534" cy="800816"/>
          </a:xfrm>
          <a:prstGeom prst="roundRect">
            <a:avLst>
              <a:gd name="adj" fmla="val 7685"/>
            </a:avLst>
          </a:prstGeom>
          <a:solidFill>
            <a:schemeClr val="accent2">
              <a:alpha val="1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pPr algn="ctr"/>
            <a:r>
              <a:rPr lang="en-US" altLang="zh-CN" sz="3600" dirty="0">
                <a:solidFill>
                  <a:schemeClr val="tx1"/>
                </a:solidFill>
              </a:rPr>
              <a:t>q</a:t>
            </a:r>
            <a:endParaRPr lang="en-US" sz="3600" dirty="0">
              <a:solidFill>
                <a:schemeClr val="tx1"/>
              </a:solidFill>
            </a:endParaRPr>
          </a:p>
        </p:txBody>
      </p:sp>
      <p:cxnSp>
        <p:nvCxnSpPr>
          <p:cNvPr id="15" name="Straight Arrow Connector 14">
            <a:extLst>
              <a:ext uri="{FF2B5EF4-FFF2-40B4-BE49-F238E27FC236}">
                <a16:creationId xmlns:a16="http://schemas.microsoft.com/office/drawing/2014/main" id="{862C102F-BF74-4786-BF53-C76EE0238101}"/>
              </a:ext>
            </a:extLst>
          </p:cNvPr>
          <p:cNvCxnSpPr>
            <a:stCxn id="98" idx="2"/>
            <a:endCxn id="354" idx="0"/>
          </p:cNvCxnSpPr>
          <p:nvPr/>
        </p:nvCxnSpPr>
        <p:spPr>
          <a:xfrm flipH="1">
            <a:off x="747069" y="3768433"/>
            <a:ext cx="139" cy="435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B0883A2-F6DF-4F3F-B388-0832A3B25EE6}"/>
              </a:ext>
            </a:extLst>
          </p:cNvPr>
          <p:cNvSpPr txBox="1"/>
          <p:nvPr/>
        </p:nvSpPr>
        <p:spPr>
          <a:xfrm>
            <a:off x="1346574" y="5605675"/>
            <a:ext cx="1949628" cy="338554"/>
          </a:xfrm>
          <a:prstGeom prst="rect">
            <a:avLst/>
          </a:prstGeom>
          <a:noFill/>
        </p:spPr>
        <p:txBody>
          <a:bodyPr wrap="square">
            <a:spAutoFit/>
          </a:bodyPr>
          <a:lstStyle/>
          <a:p>
            <a:r>
              <a:rPr lang="en-US" sz="1600" b="1" dirty="0">
                <a:solidFill>
                  <a:schemeClr val="accent6">
                    <a:lumMod val="50000"/>
                  </a:schemeClr>
                </a:solidFill>
                <a:latin typeface="Comic Sans MS" panose="030F0702030302020204" pitchFamily="66" charset="0"/>
                <a:ea typeface="Roboto"/>
                <a:cs typeface="Calibri Light" panose="020F0302020204030204" pitchFamily="34" charset="0"/>
                <a:sym typeface="Roboto"/>
              </a:rPr>
              <a:t>Concept-to-Fact</a:t>
            </a:r>
            <a:endParaRPr lang="en-US" sz="1600" dirty="0"/>
          </a:p>
        </p:txBody>
      </p:sp>
      <p:sp>
        <p:nvSpPr>
          <p:cNvPr id="109" name="TextBox 108">
            <a:extLst>
              <a:ext uri="{FF2B5EF4-FFF2-40B4-BE49-F238E27FC236}">
                <a16:creationId xmlns:a16="http://schemas.microsoft.com/office/drawing/2014/main" id="{F8CED549-D591-411B-9DFF-FD2629C68891}"/>
              </a:ext>
            </a:extLst>
          </p:cNvPr>
          <p:cNvSpPr txBox="1"/>
          <p:nvPr/>
        </p:nvSpPr>
        <p:spPr>
          <a:xfrm>
            <a:off x="219333" y="5378428"/>
            <a:ext cx="1221612" cy="584775"/>
          </a:xfrm>
          <a:prstGeom prst="rect">
            <a:avLst/>
          </a:prstGeom>
          <a:noFill/>
        </p:spPr>
        <p:txBody>
          <a:bodyPr wrap="square">
            <a:spAutoFit/>
          </a:bodyPr>
          <a:lstStyle/>
          <a:p>
            <a:pPr algn="ctr"/>
            <a:r>
              <a:rPr lang="en-US" altLang="zh-CN" sz="1600" b="1" dirty="0">
                <a:solidFill>
                  <a:schemeClr val="accent6">
                    <a:lumMod val="50000"/>
                  </a:schemeClr>
                </a:solidFill>
                <a:latin typeface="Comic Sans MS" panose="030F0702030302020204" pitchFamily="66" charset="0"/>
                <a:ea typeface="Roboto"/>
                <a:cs typeface="Calibri Light" panose="020F0302020204030204" pitchFamily="34" charset="0"/>
                <a:sym typeface="Roboto"/>
              </a:rPr>
              <a:t>Question </a:t>
            </a:r>
          </a:p>
          <a:p>
            <a:pPr algn="ctr"/>
            <a:r>
              <a:rPr lang="en-US" altLang="zh-CN" sz="1600" b="1" dirty="0">
                <a:solidFill>
                  <a:schemeClr val="accent6">
                    <a:lumMod val="50000"/>
                  </a:schemeClr>
                </a:solidFill>
                <a:latin typeface="Comic Sans MS" panose="030F0702030302020204" pitchFamily="66" charset="0"/>
                <a:ea typeface="Roboto"/>
                <a:cs typeface="Calibri Light" panose="020F0302020204030204" pitchFamily="34" charset="0"/>
                <a:sym typeface="Roboto"/>
              </a:rPr>
              <a:t>Concepts</a:t>
            </a:r>
            <a:endParaRPr lang="en-US" sz="1600" dirty="0"/>
          </a:p>
        </p:txBody>
      </p:sp>
      <p:cxnSp>
        <p:nvCxnSpPr>
          <p:cNvPr id="24" name="Straight Arrow Connector 23">
            <a:extLst>
              <a:ext uri="{FF2B5EF4-FFF2-40B4-BE49-F238E27FC236}">
                <a16:creationId xmlns:a16="http://schemas.microsoft.com/office/drawing/2014/main" id="{3A0756C9-F388-4449-BEBE-E7F5EF9A85C9}"/>
              </a:ext>
            </a:extLst>
          </p:cNvPr>
          <p:cNvCxnSpPr>
            <a:cxnSpLocks/>
            <a:stCxn id="98" idx="3"/>
            <a:endCxn id="79" idx="2"/>
          </p:cNvCxnSpPr>
          <p:nvPr/>
        </p:nvCxnSpPr>
        <p:spPr>
          <a:xfrm flipV="1">
            <a:off x="1059475" y="2887688"/>
            <a:ext cx="318598" cy="48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Google Shape;253;p19">
            <a:extLst>
              <a:ext uri="{FF2B5EF4-FFF2-40B4-BE49-F238E27FC236}">
                <a16:creationId xmlns:a16="http://schemas.microsoft.com/office/drawing/2014/main" id="{B7494EA3-4FD1-49ED-BAAB-5533C98A19E8}"/>
              </a:ext>
            </a:extLst>
          </p:cNvPr>
          <p:cNvSpPr/>
          <p:nvPr/>
        </p:nvSpPr>
        <p:spPr>
          <a:xfrm>
            <a:off x="2377666" y="2601359"/>
            <a:ext cx="571796" cy="584775"/>
          </a:xfrm>
          <a:prstGeom prst="can">
            <a:avLst>
              <a:gd name="adj" fmla="val 25000"/>
            </a:avLst>
          </a:prstGeom>
          <a:solidFill>
            <a:srgbClr val="6FA8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29" name="Straight Arrow Connector 28">
            <a:extLst>
              <a:ext uri="{FF2B5EF4-FFF2-40B4-BE49-F238E27FC236}">
                <a16:creationId xmlns:a16="http://schemas.microsoft.com/office/drawing/2014/main" id="{2B35E52E-92AA-4644-8B70-91A98001D71B}"/>
              </a:ext>
            </a:extLst>
          </p:cNvPr>
          <p:cNvCxnSpPr>
            <a:cxnSpLocks/>
            <a:stCxn id="79" idx="0"/>
            <a:endCxn id="112" idx="2"/>
          </p:cNvCxnSpPr>
          <p:nvPr/>
        </p:nvCxnSpPr>
        <p:spPr>
          <a:xfrm>
            <a:off x="1757694" y="2887688"/>
            <a:ext cx="619972" cy="6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4040535E-1569-414F-87FE-4F2CB88E082D}"/>
              </a:ext>
            </a:extLst>
          </p:cNvPr>
          <p:cNvGrpSpPr/>
          <p:nvPr/>
        </p:nvGrpSpPr>
        <p:grpSpPr>
          <a:xfrm>
            <a:off x="3520295" y="2810184"/>
            <a:ext cx="348508" cy="2488845"/>
            <a:chOff x="2168662" y="711463"/>
            <a:chExt cx="119182" cy="983088"/>
          </a:xfrm>
        </p:grpSpPr>
        <p:sp>
          <p:nvSpPr>
            <p:cNvPr id="123" name="Rectangle: Rounded Corners 122">
              <a:extLst>
                <a:ext uri="{FF2B5EF4-FFF2-40B4-BE49-F238E27FC236}">
                  <a16:creationId xmlns:a16="http://schemas.microsoft.com/office/drawing/2014/main" id="{321CCF41-A115-4250-BE14-81845DED3C51}"/>
                </a:ext>
              </a:extLst>
            </p:cNvPr>
            <p:cNvSpPr/>
            <p:nvPr/>
          </p:nvSpPr>
          <p:spPr>
            <a:xfrm rot="5400000">
              <a:off x="1736709" y="1143416"/>
              <a:ext cx="983088" cy="119182"/>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24" name="Google Shape;178;p17">
              <a:extLst>
                <a:ext uri="{FF2B5EF4-FFF2-40B4-BE49-F238E27FC236}">
                  <a16:creationId xmlns:a16="http://schemas.microsoft.com/office/drawing/2014/main" id="{C938D473-163B-4FDB-B771-6C6026217F80}"/>
                </a:ext>
              </a:extLst>
            </p:cNvPr>
            <p:cNvSpPr/>
            <p:nvPr/>
          </p:nvSpPr>
          <p:spPr>
            <a:xfrm>
              <a:off x="2168662" y="728084"/>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25" name="Google Shape;178;p17">
              <a:extLst>
                <a:ext uri="{FF2B5EF4-FFF2-40B4-BE49-F238E27FC236}">
                  <a16:creationId xmlns:a16="http://schemas.microsoft.com/office/drawing/2014/main" id="{9EE8F634-D4AC-4340-BBA1-0B1875A61AC9}"/>
                </a:ext>
              </a:extLst>
            </p:cNvPr>
            <p:cNvSpPr/>
            <p:nvPr/>
          </p:nvSpPr>
          <p:spPr>
            <a:xfrm>
              <a:off x="2168662" y="835025"/>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26" name="Google Shape;178;p17">
              <a:extLst>
                <a:ext uri="{FF2B5EF4-FFF2-40B4-BE49-F238E27FC236}">
                  <a16:creationId xmlns:a16="http://schemas.microsoft.com/office/drawing/2014/main" id="{2DB25AFE-4B68-47B1-8C54-5375444998F3}"/>
                </a:ext>
              </a:extLst>
            </p:cNvPr>
            <p:cNvSpPr/>
            <p:nvPr/>
          </p:nvSpPr>
          <p:spPr>
            <a:xfrm>
              <a:off x="2168662" y="936332"/>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27" name="Google Shape;178;p17">
              <a:extLst>
                <a:ext uri="{FF2B5EF4-FFF2-40B4-BE49-F238E27FC236}">
                  <a16:creationId xmlns:a16="http://schemas.microsoft.com/office/drawing/2014/main" id="{C77A458D-81BA-4199-8B0A-D737BD387758}"/>
                </a:ext>
              </a:extLst>
            </p:cNvPr>
            <p:cNvSpPr/>
            <p:nvPr/>
          </p:nvSpPr>
          <p:spPr>
            <a:xfrm>
              <a:off x="2168662" y="1037639"/>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28" name="Google Shape;178;p17">
              <a:extLst>
                <a:ext uri="{FF2B5EF4-FFF2-40B4-BE49-F238E27FC236}">
                  <a16:creationId xmlns:a16="http://schemas.microsoft.com/office/drawing/2014/main" id="{54995640-DFEB-42F8-963D-4208365156C9}"/>
                </a:ext>
              </a:extLst>
            </p:cNvPr>
            <p:cNvSpPr/>
            <p:nvPr/>
          </p:nvSpPr>
          <p:spPr>
            <a:xfrm>
              <a:off x="2168662" y="1141579"/>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29" name="Google Shape;178;p17">
              <a:extLst>
                <a:ext uri="{FF2B5EF4-FFF2-40B4-BE49-F238E27FC236}">
                  <a16:creationId xmlns:a16="http://schemas.microsoft.com/office/drawing/2014/main" id="{EF063AB0-9E30-40DB-81EA-692B3FED5FAC}"/>
                </a:ext>
              </a:extLst>
            </p:cNvPr>
            <p:cNvSpPr/>
            <p:nvPr/>
          </p:nvSpPr>
          <p:spPr>
            <a:xfrm>
              <a:off x="2168662" y="1254153"/>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30" name="Google Shape;178;p17">
              <a:extLst>
                <a:ext uri="{FF2B5EF4-FFF2-40B4-BE49-F238E27FC236}">
                  <a16:creationId xmlns:a16="http://schemas.microsoft.com/office/drawing/2014/main" id="{6300537C-C2D1-48EB-A5A4-DC5480927CD6}"/>
                </a:ext>
              </a:extLst>
            </p:cNvPr>
            <p:cNvSpPr/>
            <p:nvPr/>
          </p:nvSpPr>
          <p:spPr>
            <a:xfrm>
              <a:off x="2168662" y="1365591"/>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31" name="Google Shape;178;p17">
              <a:extLst>
                <a:ext uri="{FF2B5EF4-FFF2-40B4-BE49-F238E27FC236}">
                  <a16:creationId xmlns:a16="http://schemas.microsoft.com/office/drawing/2014/main" id="{255FD552-6B97-4DF2-9CCD-79A5B373B29B}"/>
                </a:ext>
              </a:extLst>
            </p:cNvPr>
            <p:cNvSpPr/>
            <p:nvPr/>
          </p:nvSpPr>
          <p:spPr>
            <a:xfrm>
              <a:off x="2168662" y="1472887"/>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32" name="Google Shape;178;p17">
              <a:extLst>
                <a:ext uri="{FF2B5EF4-FFF2-40B4-BE49-F238E27FC236}">
                  <a16:creationId xmlns:a16="http://schemas.microsoft.com/office/drawing/2014/main" id="{B9D439E4-B185-438B-B1F6-8D0A66DCD137}"/>
                </a:ext>
              </a:extLst>
            </p:cNvPr>
            <p:cNvSpPr/>
            <p:nvPr/>
          </p:nvSpPr>
          <p:spPr>
            <a:xfrm>
              <a:off x="2168662" y="1584325"/>
              <a:ext cx="112364" cy="101307"/>
            </a:xfrm>
            <a:prstGeom prst="diamond">
              <a:avLst/>
            </a:prstGeom>
            <a:solidFill>
              <a:schemeClr val="accent3">
                <a:alpha val="40000"/>
              </a:schemeClr>
            </a:solid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5E0EB345-1EB4-4C29-B382-1426F38E17D0}"/>
                  </a:ext>
                </a:extLst>
              </p:cNvPr>
              <p:cNvSpPr txBox="1"/>
              <p:nvPr/>
            </p:nvSpPr>
            <p:spPr>
              <a:xfrm>
                <a:off x="3426248" y="2394599"/>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0</m:t>
                          </m:r>
                        </m:sub>
                      </m:sSub>
                    </m:oMath>
                  </m:oMathPara>
                </a14:m>
                <a:endParaRPr lang="en-US" sz="2000" dirty="0"/>
              </a:p>
            </p:txBody>
          </p:sp>
        </mc:Choice>
        <mc:Fallback xmlns="">
          <p:sp>
            <p:nvSpPr>
              <p:cNvPr id="133" name="TextBox 132">
                <a:extLst>
                  <a:ext uri="{FF2B5EF4-FFF2-40B4-BE49-F238E27FC236}">
                    <a16:creationId xmlns:a16="http://schemas.microsoft.com/office/drawing/2014/main" id="{5E0EB345-1EB4-4C29-B382-1426F38E17D0}"/>
                  </a:ext>
                </a:extLst>
              </p:cNvPr>
              <p:cNvSpPr txBox="1">
                <a:spLocks noRot="1" noChangeAspect="1" noMove="1" noResize="1" noEditPoints="1" noAdjustHandles="1" noChangeArrowheads="1" noChangeShapeType="1" noTextEdit="1"/>
              </p:cNvSpPr>
              <p:nvPr/>
            </p:nvSpPr>
            <p:spPr>
              <a:xfrm>
                <a:off x="3426248" y="2394599"/>
                <a:ext cx="516664" cy="400110"/>
              </a:xfrm>
              <a:prstGeom prst="rect">
                <a:avLst/>
              </a:prstGeom>
              <a:blipFill>
                <a:blip r:embed="rId7"/>
                <a:stretch>
                  <a:fillRect b="-1538"/>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14F420D6-196C-4ADA-9B40-87EDB0E78C77}"/>
              </a:ext>
            </a:extLst>
          </p:cNvPr>
          <p:cNvGrpSpPr/>
          <p:nvPr/>
        </p:nvGrpSpPr>
        <p:grpSpPr>
          <a:xfrm>
            <a:off x="5380750" y="2803828"/>
            <a:ext cx="348508" cy="2495202"/>
            <a:chOff x="2168662" y="711463"/>
            <a:chExt cx="119182" cy="983088"/>
          </a:xfrm>
        </p:grpSpPr>
        <p:sp>
          <p:nvSpPr>
            <p:cNvPr id="146" name="Rectangle: Rounded Corners 145">
              <a:extLst>
                <a:ext uri="{FF2B5EF4-FFF2-40B4-BE49-F238E27FC236}">
                  <a16:creationId xmlns:a16="http://schemas.microsoft.com/office/drawing/2014/main" id="{458A8B96-94CA-4F86-8950-1DA53ECD524D}"/>
                </a:ext>
              </a:extLst>
            </p:cNvPr>
            <p:cNvSpPr/>
            <p:nvPr/>
          </p:nvSpPr>
          <p:spPr>
            <a:xfrm rot="5400000">
              <a:off x="1736709" y="1143416"/>
              <a:ext cx="983088" cy="11918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47" name="Google Shape;178;p17">
              <a:extLst>
                <a:ext uri="{FF2B5EF4-FFF2-40B4-BE49-F238E27FC236}">
                  <a16:creationId xmlns:a16="http://schemas.microsoft.com/office/drawing/2014/main" id="{63AB54F7-1341-4948-8276-40A181E86EF2}"/>
                </a:ext>
              </a:extLst>
            </p:cNvPr>
            <p:cNvSpPr/>
            <p:nvPr/>
          </p:nvSpPr>
          <p:spPr>
            <a:xfrm>
              <a:off x="2168662" y="728084"/>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8" name="Google Shape;178;p17">
              <a:extLst>
                <a:ext uri="{FF2B5EF4-FFF2-40B4-BE49-F238E27FC236}">
                  <a16:creationId xmlns:a16="http://schemas.microsoft.com/office/drawing/2014/main" id="{FE5FCED0-1EB9-496A-A8DD-B11A2A89F31D}"/>
                </a:ext>
              </a:extLst>
            </p:cNvPr>
            <p:cNvSpPr/>
            <p:nvPr/>
          </p:nvSpPr>
          <p:spPr>
            <a:xfrm>
              <a:off x="2168662" y="835025"/>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49" name="Google Shape;178;p17">
              <a:extLst>
                <a:ext uri="{FF2B5EF4-FFF2-40B4-BE49-F238E27FC236}">
                  <a16:creationId xmlns:a16="http://schemas.microsoft.com/office/drawing/2014/main" id="{20ABE51B-1F22-4033-A741-0D14FDD7D442}"/>
                </a:ext>
              </a:extLst>
            </p:cNvPr>
            <p:cNvSpPr/>
            <p:nvPr/>
          </p:nvSpPr>
          <p:spPr>
            <a:xfrm>
              <a:off x="2168662" y="936332"/>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0" name="Google Shape;178;p17">
              <a:extLst>
                <a:ext uri="{FF2B5EF4-FFF2-40B4-BE49-F238E27FC236}">
                  <a16:creationId xmlns:a16="http://schemas.microsoft.com/office/drawing/2014/main" id="{6B379B7F-4B7E-411C-B332-FE43D04FCBD3}"/>
                </a:ext>
              </a:extLst>
            </p:cNvPr>
            <p:cNvSpPr/>
            <p:nvPr/>
          </p:nvSpPr>
          <p:spPr>
            <a:xfrm>
              <a:off x="2168662" y="1037639"/>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1" name="Google Shape;178;p17">
              <a:extLst>
                <a:ext uri="{FF2B5EF4-FFF2-40B4-BE49-F238E27FC236}">
                  <a16:creationId xmlns:a16="http://schemas.microsoft.com/office/drawing/2014/main" id="{FE92B27F-B225-48F4-A5A5-92929D5B7325}"/>
                </a:ext>
              </a:extLst>
            </p:cNvPr>
            <p:cNvSpPr/>
            <p:nvPr/>
          </p:nvSpPr>
          <p:spPr>
            <a:xfrm>
              <a:off x="2168662" y="1141579"/>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2" name="Google Shape;178;p17">
              <a:extLst>
                <a:ext uri="{FF2B5EF4-FFF2-40B4-BE49-F238E27FC236}">
                  <a16:creationId xmlns:a16="http://schemas.microsoft.com/office/drawing/2014/main" id="{9984DBAB-8C9B-4FB7-94BC-2F8870F9893B}"/>
                </a:ext>
              </a:extLst>
            </p:cNvPr>
            <p:cNvSpPr/>
            <p:nvPr/>
          </p:nvSpPr>
          <p:spPr>
            <a:xfrm>
              <a:off x="2168662" y="1254153"/>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3" name="Google Shape;178;p17">
              <a:extLst>
                <a:ext uri="{FF2B5EF4-FFF2-40B4-BE49-F238E27FC236}">
                  <a16:creationId xmlns:a16="http://schemas.microsoft.com/office/drawing/2014/main" id="{273F95C2-464F-4751-B9A8-DAACCA6E9D05}"/>
                </a:ext>
              </a:extLst>
            </p:cNvPr>
            <p:cNvSpPr/>
            <p:nvPr/>
          </p:nvSpPr>
          <p:spPr>
            <a:xfrm>
              <a:off x="2168662" y="1365591"/>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4" name="Google Shape;178;p17">
              <a:extLst>
                <a:ext uri="{FF2B5EF4-FFF2-40B4-BE49-F238E27FC236}">
                  <a16:creationId xmlns:a16="http://schemas.microsoft.com/office/drawing/2014/main" id="{A99F84EA-F88D-4C28-B666-1EA4CC6743FC}"/>
                </a:ext>
              </a:extLst>
            </p:cNvPr>
            <p:cNvSpPr/>
            <p:nvPr/>
          </p:nvSpPr>
          <p:spPr>
            <a:xfrm>
              <a:off x="2168662" y="1472887"/>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5" name="Google Shape;178;p17">
              <a:extLst>
                <a:ext uri="{FF2B5EF4-FFF2-40B4-BE49-F238E27FC236}">
                  <a16:creationId xmlns:a16="http://schemas.microsoft.com/office/drawing/2014/main" id="{5FC0BE5F-68CD-4FCA-8111-8E8E7B643693}"/>
                </a:ext>
              </a:extLst>
            </p:cNvPr>
            <p:cNvSpPr/>
            <p:nvPr/>
          </p:nvSpPr>
          <p:spPr>
            <a:xfrm>
              <a:off x="2168662" y="1584325"/>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p:grpSp>
        <p:nvGrpSpPr>
          <p:cNvPr id="156" name="Group 155">
            <a:extLst>
              <a:ext uri="{FF2B5EF4-FFF2-40B4-BE49-F238E27FC236}">
                <a16:creationId xmlns:a16="http://schemas.microsoft.com/office/drawing/2014/main" id="{EA33C183-BA51-43ED-BE83-B5CE8C0F7409}"/>
              </a:ext>
            </a:extLst>
          </p:cNvPr>
          <p:cNvGrpSpPr/>
          <p:nvPr/>
        </p:nvGrpSpPr>
        <p:grpSpPr>
          <a:xfrm>
            <a:off x="7421526" y="2801843"/>
            <a:ext cx="348508" cy="2497187"/>
            <a:chOff x="2168662" y="711463"/>
            <a:chExt cx="119182" cy="983088"/>
          </a:xfrm>
        </p:grpSpPr>
        <p:sp>
          <p:nvSpPr>
            <p:cNvPr id="157" name="Rectangle: Rounded Corners 156">
              <a:extLst>
                <a:ext uri="{FF2B5EF4-FFF2-40B4-BE49-F238E27FC236}">
                  <a16:creationId xmlns:a16="http://schemas.microsoft.com/office/drawing/2014/main" id="{6C01D938-E05A-4B73-8137-EF477CA4A328}"/>
                </a:ext>
              </a:extLst>
            </p:cNvPr>
            <p:cNvSpPr/>
            <p:nvPr/>
          </p:nvSpPr>
          <p:spPr>
            <a:xfrm rot="5400000">
              <a:off x="1736709" y="1143416"/>
              <a:ext cx="983088" cy="11918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58" name="Google Shape;178;p17">
              <a:extLst>
                <a:ext uri="{FF2B5EF4-FFF2-40B4-BE49-F238E27FC236}">
                  <a16:creationId xmlns:a16="http://schemas.microsoft.com/office/drawing/2014/main" id="{93128B54-1834-478A-99E5-650EE7A191A6}"/>
                </a:ext>
              </a:extLst>
            </p:cNvPr>
            <p:cNvSpPr/>
            <p:nvPr/>
          </p:nvSpPr>
          <p:spPr>
            <a:xfrm>
              <a:off x="2168662" y="728084"/>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59" name="Google Shape;178;p17">
              <a:extLst>
                <a:ext uri="{FF2B5EF4-FFF2-40B4-BE49-F238E27FC236}">
                  <a16:creationId xmlns:a16="http://schemas.microsoft.com/office/drawing/2014/main" id="{7C165AC9-22A5-4BE8-9E03-C1B0D9F335B2}"/>
                </a:ext>
              </a:extLst>
            </p:cNvPr>
            <p:cNvSpPr/>
            <p:nvPr/>
          </p:nvSpPr>
          <p:spPr>
            <a:xfrm>
              <a:off x="2168662" y="835025"/>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0" name="Google Shape;178;p17">
              <a:extLst>
                <a:ext uri="{FF2B5EF4-FFF2-40B4-BE49-F238E27FC236}">
                  <a16:creationId xmlns:a16="http://schemas.microsoft.com/office/drawing/2014/main" id="{61FBAB70-E0BB-47D4-900D-EB65414691D2}"/>
                </a:ext>
              </a:extLst>
            </p:cNvPr>
            <p:cNvSpPr/>
            <p:nvPr/>
          </p:nvSpPr>
          <p:spPr>
            <a:xfrm>
              <a:off x="2168662" y="936332"/>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1" name="Google Shape;178;p17">
              <a:extLst>
                <a:ext uri="{FF2B5EF4-FFF2-40B4-BE49-F238E27FC236}">
                  <a16:creationId xmlns:a16="http://schemas.microsoft.com/office/drawing/2014/main" id="{4B4875E0-3DD1-4FE5-8A9F-6229E2755402}"/>
                </a:ext>
              </a:extLst>
            </p:cNvPr>
            <p:cNvSpPr/>
            <p:nvPr/>
          </p:nvSpPr>
          <p:spPr>
            <a:xfrm>
              <a:off x="2168662" y="1037639"/>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2" name="Google Shape;178;p17">
              <a:extLst>
                <a:ext uri="{FF2B5EF4-FFF2-40B4-BE49-F238E27FC236}">
                  <a16:creationId xmlns:a16="http://schemas.microsoft.com/office/drawing/2014/main" id="{ACE3A894-8F03-4D24-BC67-FFDAAE1D6128}"/>
                </a:ext>
              </a:extLst>
            </p:cNvPr>
            <p:cNvSpPr/>
            <p:nvPr/>
          </p:nvSpPr>
          <p:spPr>
            <a:xfrm>
              <a:off x="2168662" y="1141579"/>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3" name="Google Shape;178;p17">
              <a:extLst>
                <a:ext uri="{FF2B5EF4-FFF2-40B4-BE49-F238E27FC236}">
                  <a16:creationId xmlns:a16="http://schemas.microsoft.com/office/drawing/2014/main" id="{589E4889-DB52-4897-B253-7CFCD952A64B}"/>
                </a:ext>
              </a:extLst>
            </p:cNvPr>
            <p:cNvSpPr/>
            <p:nvPr/>
          </p:nvSpPr>
          <p:spPr>
            <a:xfrm>
              <a:off x="2168662" y="1254153"/>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4" name="Google Shape;178;p17">
              <a:extLst>
                <a:ext uri="{FF2B5EF4-FFF2-40B4-BE49-F238E27FC236}">
                  <a16:creationId xmlns:a16="http://schemas.microsoft.com/office/drawing/2014/main" id="{62E5E943-1A70-4635-B55F-AB7236236A01}"/>
                </a:ext>
              </a:extLst>
            </p:cNvPr>
            <p:cNvSpPr/>
            <p:nvPr/>
          </p:nvSpPr>
          <p:spPr>
            <a:xfrm>
              <a:off x="2168662" y="1365591"/>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5" name="Google Shape;178;p17">
              <a:extLst>
                <a:ext uri="{FF2B5EF4-FFF2-40B4-BE49-F238E27FC236}">
                  <a16:creationId xmlns:a16="http://schemas.microsoft.com/office/drawing/2014/main" id="{3D349AA9-A6E4-4A1F-B871-1D262BA122A9}"/>
                </a:ext>
              </a:extLst>
            </p:cNvPr>
            <p:cNvSpPr/>
            <p:nvPr/>
          </p:nvSpPr>
          <p:spPr>
            <a:xfrm>
              <a:off x="2168662" y="1472887"/>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66" name="Google Shape;178;p17">
              <a:extLst>
                <a:ext uri="{FF2B5EF4-FFF2-40B4-BE49-F238E27FC236}">
                  <a16:creationId xmlns:a16="http://schemas.microsoft.com/office/drawing/2014/main" id="{EA3067F3-F248-473E-911C-722763F50688}"/>
                </a:ext>
              </a:extLst>
            </p:cNvPr>
            <p:cNvSpPr/>
            <p:nvPr/>
          </p:nvSpPr>
          <p:spPr>
            <a:xfrm>
              <a:off x="2168662" y="1584325"/>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CC88C363-F24A-460C-81E8-88AE6E40C58C}"/>
                  </a:ext>
                </a:extLst>
              </p:cNvPr>
              <p:cNvSpPr txBox="1"/>
              <p:nvPr/>
            </p:nvSpPr>
            <p:spPr>
              <a:xfrm>
                <a:off x="5282643" y="2431363"/>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m:rPr>
                              <m:sty m:val="p"/>
                            </m:rPr>
                            <a:rPr lang="en-US" altLang="zh-CN" sz="2000" i="0">
                              <a:latin typeface="Cambria Math" panose="02040503050406030204" pitchFamily="18" charset="0"/>
                            </a:rPr>
                            <m:t>t</m:t>
                          </m:r>
                          <m:r>
                            <a:rPr lang="en-US" altLang="zh-CN" sz="2000" i="0">
                              <a:latin typeface="Cambria Math" panose="02040503050406030204" pitchFamily="18" charset="0"/>
                            </a:rPr>
                            <m:t>−1</m:t>
                          </m:r>
                        </m:sub>
                      </m:sSub>
                    </m:oMath>
                  </m:oMathPara>
                </a14:m>
                <a:endParaRPr lang="en-US" sz="2000" dirty="0"/>
              </a:p>
            </p:txBody>
          </p:sp>
        </mc:Choice>
        <mc:Fallback xmlns="">
          <p:sp>
            <p:nvSpPr>
              <p:cNvPr id="169" name="TextBox 168">
                <a:extLst>
                  <a:ext uri="{FF2B5EF4-FFF2-40B4-BE49-F238E27FC236}">
                    <a16:creationId xmlns:a16="http://schemas.microsoft.com/office/drawing/2014/main" id="{CC88C363-F24A-460C-81E8-88AE6E40C58C}"/>
                  </a:ext>
                </a:extLst>
              </p:cNvPr>
              <p:cNvSpPr txBox="1">
                <a:spLocks noRot="1" noChangeAspect="1" noMove="1" noResize="1" noEditPoints="1" noAdjustHandles="1" noChangeArrowheads="1" noChangeShapeType="1" noTextEdit="1"/>
              </p:cNvSpPr>
              <p:nvPr/>
            </p:nvSpPr>
            <p:spPr>
              <a:xfrm>
                <a:off x="5282643" y="2431363"/>
                <a:ext cx="516664" cy="400110"/>
              </a:xfrm>
              <a:prstGeom prst="rect">
                <a:avLst/>
              </a:prstGeom>
              <a:blipFill>
                <a:blip r:embed="rId8"/>
                <a:stretch>
                  <a:fillRect r="-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AE5EADA7-7C0F-4457-9299-46976575B392}"/>
                  </a:ext>
                </a:extLst>
              </p:cNvPr>
              <p:cNvSpPr txBox="1"/>
              <p:nvPr/>
            </p:nvSpPr>
            <p:spPr>
              <a:xfrm>
                <a:off x="7361675" y="2435159"/>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170" name="TextBox 169">
                <a:extLst>
                  <a:ext uri="{FF2B5EF4-FFF2-40B4-BE49-F238E27FC236}">
                    <a16:creationId xmlns:a16="http://schemas.microsoft.com/office/drawing/2014/main" id="{AE5EADA7-7C0F-4457-9299-46976575B392}"/>
                  </a:ext>
                </a:extLst>
              </p:cNvPr>
              <p:cNvSpPr txBox="1">
                <a:spLocks noRot="1" noChangeAspect="1" noMove="1" noResize="1" noEditPoints="1" noAdjustHandles="1" noChangeArrowheads="1" noChangeShapeType="1" noTextEdit="1"/>
              </p:cNvSpPr>
              <p:nvPr/>
            </p:nvSpPr>
            <p:spPr>
              <a:xfrm>
                <a:off x="7361675" y="2435159"/>
                <a:ext cx="516664" cy="400110"/>
              </a:xfrm>
              <a:prstGeom prst="rect">
                <a:avLst/>
              </a:prstGeom>
              <a:blipFill>
                <a:blip r:embed="rId9"/>
                <a:stretch>
                  <a:fillRect/>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63A1EBCC-637A-4174-97E9-B054014920DB}"/>
              </a:ext>
            </a:extLst>
          </p:cNvPr>
          <p:cNvPicPr>
            <a:picLocks noChangeAspect="1"/>
          </p:cNvPicPr>
          <p:nvPr/>
        </p:nvPicPr>
        <p:blipFill>
          <a:blip r:embed="rId10"/>
          <a:stretch>
            <a:fillRect/>
          </a:stretch>
        </p:blipFill>
        <p:spPr>
          <a:xfrm>
            <a:off x="3509733" y="6105667"/>
            <a:ext cx="4300666" cy="629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2" name="Rounded Rectangle 34">
            <a:extLst>
              <a:ext uri="{FF2B5EF4-FFF2-40B4-BE49-F238E27FC236}">
                <a16:creationId xmlns:a16="http://schemas.microsoft.com/office/drawing/2014/main" id="{EEA19797-6F66-43F9-8B3A-AA5CD488B85E}"/>
              </a:ext>
            </a:extLst>
          </p:cNvPr>
          <p:cNvSpPr/>
          <p:nvPr/>
        </p:nvSpPr>
        <p:spPr>
          <a:xfrm>
            <a:off x="5270959" y="6091899"/>
            <a:ext cx="1527439" cy="647555"/>
          </a:xfrm>
          <a:prstGeom prst="roundRect">
            <a:avLst>
              <a:gd name="adj" fmla="val 7685"/>
            </a:avLst>
          </a:prstGeom>
          <a:solidFill>
            <a:srgbClr val="C00000">
              <a:alpha val="17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endParaRPr lang="en-US" sz="1550" dirty="0">
              <a:solidFill>
                <a:schemeClr val="tx1"/>
              </a:solidFill>
              <a:latin typeface="Nyala" panose="02000504070300020003" pitchFamily="2" charset="0"/>
            </a:endParaRPr>
          </a:p>
        </p:txBody>
      </p:sp>
      <p:sp>
        <p:nvSpPr>
          <p:cNvPr id="173" name="Google Shape;337;p20">
            <a:extLst>
              <a:ext uri="{FF2B5EF4-FFF2-40B4-BE49-F238E27FC236}">
                <a16:creationId xmlns:a16="http://schemas.microsoft.com/office/drawing/2014/main" id="{D33E894A-719E-43CD-9359-97D7CFFD0F9C}"/>
              </a:ext>
            </a:extLst>
          </p:cNvPr>
          <p:cNvSpPr/>
          <p:nvPr/>
        </p:nvSpPr>
        <p:spPr>
          <a:xfrm rot="16200000">
            <a:off x="9515891" y="3300235"/>
            <a:ext cx="984937" cy="688892"/>
          </a:xfrm>
          <a:prstGeom prst="bevel">
            <a:avLst>
              <a:gd name="adj" fmla="val 12500"/>
            </a:avLst>
          </a:prstGeom>
          <a:solidFill>
            <a:srgbClr val="A64D7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175" name="Google Shape;330;p20">
            <a:extLst>
              <a:ext uri="{FF2B5EF4-FFF2-40B4-BE49-F238E27FC236}">
                <a16:creationId xmlns:a16="http://schemas.microsoft.com/office/drawing/2014/main" id="{CA159F69-30F5-44D5-B384-68771EB1C5A6}"/>
              </a:ext>
            </a:extLst>
          </p:cNvPr>
          <p:cNvSpPr/>
          <p:nvPr/>
        </p:nvSpPr>
        <p:spPr>
          <a:xfrm>
            <a:off x="7965061" y="3930048"/>
            <a:ext cx="527323" cy="369200"/>
          </a:xfrm>
          <a:prstGeom prst="strip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76" name="Group 175">
            <a:extLst>
              <a:ext uri="{FF2B5EF4-FFF2-40B4-BE49-F238E27FC236}">
                <a16:creationId xmlns:a16="http://schemas.microsoft.com/office/drawing/2014/main" id="{63063A49-F070-470C-9031-719E76EA9DC1}"/>
              </a:ext>
            </a:extLst>
          </p:cNvPr>
          <p:cNvGrpSpPr/>
          <p:nvPr/>
        </p:nvGrpSpPr>
        <p:grpSpPr>
          <a:xfrm>
            <a:off x="8620627" y="2801841"/>
            <a:ext cx="348508" cy="2517019"/>
            <a:chOff x="2168662" y="711463"/>
            <a:chExt cx="119182" cy="983088"/>
          </a:xfrm>
        </p:grpSpPr>
        <p:sp>
          <p:nvSpPr>
            <p:cNvPr id="177" name="Rectangle: Rounded Corners 176">
              <a:extLst>
                <a:ext uri="{FF2B5EF4-FFF2-40B4-BE49-F238E27FC236}">
                  <a16:creationId xmlns:a16="http://schemas.microsoft.com/office/drawing/2014/main" id="{02F5944A-BC2F-48B9-AC8D-D1278839A866}"/>
                </a:ext>
              </a:extLst>
            </p:cNvPr>
            <p:cNvSpPr/>
            <p:nvPr/>
          </p:nvSpPr>
          <p:spPr>
            <a:xfrm rot="5400000">
              <a:off x="1736709" y="1143416"/>
              <a:ext cx="983088" cy="119182"/>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178" name="Google Shape;178;p17">
              <a:extLst>
                <a:ext uri="{FF2B5EF4-FFF2-40B4-BE49-F238E27FC236}">
                  <a16:creationId xmlns:a16="http://schemas.microsoft.com/office/drawing/2014/main" id="{B7DE20C4-5993-459C-8CBF-7D71CAD73098}"/>
                </a:ext>
              </a:extLst>
            </p:cNvPr>
            <p:cNvSpPr/>
            <p:nvPr/>
          </p:nvSpPr>
          <p:spPr>
            <a:xfrm>
              <a:off x="2168662" y="728084"/>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79" name="Google Shape;178;p17">
              <a:extLst>
                <a:ext uri="{FF2B5EF4-FFF2-40B4-BE49-F238E27FC236}">
                  <a16:creationId xmlns:a16="http://schemas.microsoft.com/office/drawing/2014/main" id="{10B04617-5964-4E62-9863-40D922CBFC85}"/>
                </a:ext>
              </a:extLst>
            </p:cNvPr>
            <p:cNvSpPr/>
            <p:nvPr/>
          </p:nvSpPr>
          <p:spPr>
            <a:xfrm>
              <a:off x="2168662" y="835025"/>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0" name="Google Shape;178;p17">
              <a:extLst>
                <a:ext uri="{FF2B5EF4-FFF2-40B4-BE49-F238E27FC236}">
                  <a16:creationId xmlns:a16="http://schemas.microsoft.com/office/drawing/2014/main" id="{AE9170CB-06C0-4010-B475-71B51E3CB7CE}"/>
                </a:ext>
              </a:extLst>
            </p:cNvPr>
            <p:cNvSpPr/>
            <p:nvPr/>
          </p:nvSpPr>
          <p:spPr>
            <a:xfrm>
              <a:off x="2168662" y="936332"/>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1" name="Google Shape;178;p17">
              <a:extLst>
                <a:ext uri="{FF2B5EF4-FFF2-40B4-BE49-F238E27FC236}">
                  <a16:creationId xmlns:a16="http://schemas.microsoft.com/office/drawing/2014/main" id="{B6CAF482-F21B-4C6B-A4AF-02C9FDEB1403}"/>
                </a:ext>
              </a:extLst>
            </p:cNvPr>
            <p:cNvSpPr/>
            <p:nvPr/>
          </p:nvSpPr>
          <p:spPr>
            <a:xfrm>
              <a:off x="2168662" y="1037639"/>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2" name="Google Shape;178;p17">
              <a:extLst>
                <a:ext uri="{FF2B5EF4-FFF2-40B4-BE49-F238E27FC236}">
                  <a16:creationId xmlns:a16="http://schemas.microsoft.com/office/drawing/2014/main" id="{5B5974CC-E73B-4CAE-942A-38A95F664ABF}"/>
                </a:ext>
              </a:extLst>
            </p:cNvPr>
            <p:cNvSpPr/>
            <p:nvPr/>
          </p:nvSpPr>
          <p:spPr>
            <a:xfrm>
              <a:off x="2168662" y="1141579"/>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3" name="Google Shape;178;p17">
              <a:extLst>
                <a:ext uri="{FF2B5EF4-FFF2-40B4-BE49-F238E27FC236}">
                  <a16:creationId xmlns:a16="http://schemas.microsoft.com/office/drawing/2014/main" id="{22C6AC24-B58E-444F-9054-61041530CD7A}"/>
                </a:ext>
              </a:extLst>
            </p:cNvPr>
            <p:cNvSpPr/>
            <p:nvPr/>
          </p:nvSpPr>
          <p:spPr>
            <a:xfrm>
              <a:off x="2168662" y="1254153"/>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4" name="Google Shape;178;p17">
              <a:extLst>
                <a:ext uri="{FF2B5EF4-FFF2-40B4-BE49-F238E27FC236}">
                  <a16:creationId xmlns:a16="http://schemas.microsoft.com/office/drawing/2014/main" id="{FAD9CB99-B997-4856-84E0-C734FB7DE7C2}"/>
                </a:ext>
              </a:extLst>
            </p:cNvPr>
            <p:cNvSpPr/>
            <p:nvPr/>
          </p:nvSpPr>
          <p:spPr>
            <a:xfrm>
              <a:off x="2168662" y="1365591"/>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5" name="Google Shape;178;p17">
              <a:extLst>
                <a:ext uri="{FF2B5EF4-FFF2-40B4-BE49-F238E27FC236}">
                  <a16:creationId xmlns:a16="http://schemas.microsoft.com/office/drawing/2014/main" id="{8DC0DFB4-16BE-4393-878E-C46BFA4F83DD}"/>
                </a:ext>
              </a:extLst>
            </p:cNvPr>
            <p:cNvSpPr/>
            <p:nvPr/>
          </p:nvSpPr>
          <p:spPr>
            <a:xfrm>
              <a:off x="2168662" y="1472887"/>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186" name="Google Shape;178;p17">
              <a:extLst>
                <a:ext uri="{FF2B5EF4-FFF2-40B4-BE49-F238E27FC236}">
                  <a16:creationId xmlns:a16="http://schemas.microsoft.com/office/drawing/2014/main" id="{012E4F77-9316-49B1-8173-7564D82A5BAD}"/>
                </a:ext>
              </a:extLst>
            </p:cNvPr>
            <p:cNvSpPr/>
            <p:nvPr/>
          </p:nvSpPr>
          <p:spPr>
            <a:xfrm>
              <a:off x="2168662" y="1584325"/>
              <a:ext cx="112364" cy="101307"/>
            </a:xfrm>
            <a:prstGeom prst="diamond">
              <a:avLst/>
            </a:prstGeom>
            <a:solidFill>
              <a:schemeClr val="accent3">
                <a:alpha val="40000"/>
              </a:schemeClr>
            </a:solidFill>
            <a:ln w="9525" cap="flat" cmpd="sng">
              <a:solidFill>
                <a:schemeClr val="accent3">
                  <a:lumMod val="75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0C2D1A45-B339-4D68-A586-B9EE0C281EB7}"/>
                  </a:ext>
                </a:extLst>
              </p:cNvPr>
              <p:cNvSpPr txBox="1"/>
              <p:nvPr/>
            </p:nvSpPr>
            <p:spPr>
              <a:xfrm>
                <a:off x="8526580" y="2427132"/>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m:rPr>
                              <m:sty m:val="p"/>
                            </m:rPr>
                            <a:rPr lang="en-US" altLang="zh-CN" sz="2000" b="0" i="1">
                              <a:latin typeface="Cambria Math" panose="02040503050406030204" pitchFamily="18" charset="0"/>
                            </a:rPr>
                            <m:t>T</m:t>
                          </m:r>
                        </m:sub>
                      </m:sSub>
                    </m:oMath>
                  </m:oMathPara>
                </a14:m>
                <a:endParaRPr lang="en-US" sz="2000" dirty="0"/>
              </a:p>
            </p:txBody>
          </p:sp>
        </mc:Choice>
        <mc:Fallback xmlns="">
          <p:sp>
            <p:nvSpPr>
              <p:cNvPr id="187" name="TextBox 186">
                <a:extLst>
                  <a:ext uri="{FF2B5EF4-FFF2-40B4-BE49-F238E27FC236}">
                    <a16:creationId xmlns:a16="http://schemas.microsoft.com/office/drawing/2014/main" id="{0C2D1A45-B339-4D68-A586-B9EE0C281EB7}"/>
                  </a:ext>
                </a:extLst>
              </p:cNvPr>
              <p:cNvSpPr txBox="1">
                <a:spLocks noRot="1" noChangeAspect="1" noMove="1" noResize="1" noEditPoints="1" noAdjustHandles="1" noChangeArrowheads="1" noChangeShapeType="1" noTextEdit="1"/>
              </p:cNvSpPr>
              <p:nvPr/>
            </p:nvSpPr>
            <p:spPr>
              <a:xfrm>
                <a:off x="8526580" y="2427132"/>
                <a:ext cx="516664" cy="400110"/>
              </a:xfrm>
              <a:prstGeom prst="rect">
                <a:avLst/>
              </a:prstGeom>
              <a:blipFill>
                <a:blip r:embed="rId11"/>
                <a:stretch>
                  <a:fillRect b="-1515"/>
                </a:stretch>
              </a:blipFill>
            </p:spPr>
            <p:txBody>
              <a:bodyPr/>
              <a:lstStyle/>
              <a:p>
                <a:r>
                  <a:rPr lang="en-US">
                    <a:noFill/>
                  </a:rPr>
                  <a:t> </a:t>
                </a:r>
              </a:p>
            </p:txBody>
          </p:sp>
        </mc:Fallback>
      </mc:AlternateContent>
      <p:sp>
        <p:nvSpPr>
          <p:cNvPr id="188" name="Google Shape;333;p20">
            <a:extLst>
              <a:ext uri="{FF2B5EF4-FFF2-40B4-BE49-F238E27FC236}">
                <a16:creationId xmlns:a16="http://schemas.microsoft.com/office/drawing/2014/main" id="{50CB1144-EC41-473D-AF83-2146FABD5C8A}"/>
              </a:ext>
            </a:extLst>
          </p:cNvPr>
          <p:cNvSpPr txBox="1"/>
          <p:nvPr/>
        </p:nvSpPr>
        <p:spPr>
          <a:xfrm>
            <a:off x="8140827" y="5318384"/>
            <a:ext cx="1349794" cy="681153"/>
          </a:xfrm>
          <a:prstGeom prst="rect">
            <a:avLst/>
          </a:prstGeom>
          <a:noFill/>
          <a:ln>
            <a:noFill/>
          </a:ln>
        </p:spPr>
        <p:txBody>
          <a:bodyPr spcFirstLastPara="1" wrap="square" lIns="121900" tIns="121900" rIns="121900" bIns="121900" anchor="t" anchorCtr="0">
            <a:noAutofit/>
          </a:bodyPr>
          <a:lstStyle/>
          <a:p>
            <a:pPr algn="ctr"/>
            <a:r>
              <a:rPr lang="en" dirty="0">
                <a:latin typeface="Arial" panose="020B0604020202020204" pitchFamily="34" charset="0"/>
                <a:ea typeface="Roboto"/>
                <a:cs typeface="Arial" panose="020B0604020202020204" pitchFamily="34" charset="0"/>
                <a:sym typeface="Roboto"/>
              </a:rPr>
              <a:t>Final-Hop</a:t>
            </a:r>
            <a:endParaRPr dirty="0">
              <a:latin typeface="Arial" panose="020B0604020202020204" pitchFamily="34" charset="0"/>
              <a:ea typeface="Roboto"/>
              <a:cs typeface="Arial" panose="020B0604020202020204" pitchFamily="34" charset="0"/>
              <a:sym typeface="Roboto"/>
            </a:endParaRPr>
          </a:p>
          <a:p>
            <a:pPr algn="ctr"/>
            <a:r>
              <a:rPr lang="en" dirty="0">
                <a:latin typeface="Arial" panose="020B0604020202020204" pitchFamily="34" charset="0"/>
                <a:ea typeface="Roboto"/>
                <a:cs typeface="Arial" panose="020B0604020202020204" pitchFamily="34" charset="0"/>
                <a:sym typeface="Roboto"/>
              </a:rPr>
              <a:t>Facts</a:t>
            </a:r>
            <a:endParaRPr dirty="0">
              <a:latin typeface="Arial" panose="020B0604020202020204" pitchFamily="34" charset="0"/>
              <a:ea typeface="Roboto"/>
              <a:cs typeface="Arial" panose="020B0604020202020204" pitchFamily="34" charset="0"/>
              <a:sym typeface="Roboto"/>
            </a:endParaRPr>
          </a:p>
        </p:txBody>
      </p:sp>
      <p:sp>
        <p:nvSpPr>
          <p:cNvPr id="189" name="Google Shape;333;p20">
            <a:extLst>
              <a:ext uri="{FF2B5EF4-FFF2-40B4-BE49-F238E27FC236}">
                <a16:creationId xmlns:a16="http://schemas.microsoft.com/office/drawing/2014/main" id="{192921B7-B988-488A-A5B0-5D564974B7AC}"/>
              </a:ext>
            </a:extLst>
          </p:cNvPr>
          <p:cNvSpPr txBox="1"/>
          <p:nvPr/>
        </p:nvSpPr>
        <p:spPr>
          <a:xfrm>
            <a:off x="7698390" y="3417111"/>
            <a:ext cx="977347" cy="422111"/>
          </a:xfrm>
          <a:prstGeom prst="rect">
            <a:avLst/>
          </a:prstGeom>
          <a:noFill/>
          <a:ln>
            <a:noFill/>
          </a:ln>
        </p:spPr>
        <p:txBody>
          <a:bodyPr spcFirstLastPara="1" wrap="square" lIns="121900" tIns="121900" rIns="121900" bIns="121900" anchor="t" anchorCtr="0">
            <a:noAutofit/>
          </a:bodyPr>
          <a:lstStyle/>
          <a:p>
            <a:pPr algn="ctr"/>
            <a:r>
              <a:rPr lang="en-US" dirty="0">
                <a:latin typeface="Roboto"/>
                <a:ea typeface="Roboto"/>
                <a:cs typeface="Roboto"/>
                <a:sym typeface="Roboto"/>
              </a:rPr>
              <a:t>….</a:t>
            </a:r>
            <a:endParaRPr dirty="0">
              <a:latin typeface="Roboto"/>
              <a:ea typeface="Roboto"/>
              <a:cs typeface="Roboto"/>
              <a:sym typeface="Roboto"/>
            </a:endParaRPr>
          </a:p>
        </p:txBody>
      </p:sp>
      <p:cxnSp>
        <p:nvCxnSpPr>
          <p:cNvPr id="40" name="Connector: Curved 39">
            <a:extLst>
              <a:ext uri="{FF2B5EF4-FFF2-40B4-BE49-F238E27FC236}">
                <a16:creationId xmlns:a16="http://schemas.microsoft.com/office/drawing/2014/main" id="{2B9ECAB2-91DD-4883-B6FF-0BF389C3BAAB}"/>
              </a:ext>
            </a:extLst>
          </p:cNvPr>
          <p:cNvCxnSpPr>
            <a:cxnSpLocks/>
            <a:stCxn id="232" idx="0"/>
          </p:cNvCxnSpPr>
          <p:nvPr/>
        </p:nvCxnSpPr>
        <p:spPr>
          <a:xfrm rot="16200000" flipV="1">
            <a:off x="3818793" y="5123922"/>
            <a:ext cx="321933" cy="1699023"/>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216A1B36-F78E-4C52-8539-F18B5B74995B}"/>
              </a:ext>
            </a:extLst>
          </p:cNvPr>
          <p:cNvSpPr/>
          <p:nvPr/>
        </p:nvSpPr>
        <p:spPr>
          <a:xfrm rot="16200000">
            <a:off x="5995775" y="5732017"/>
            <a:ext cx="750467" cy="223683"/>
          </a:xfrm>
          <a:prstGeom prst="rightArrow">
            <a:avLst/>
          </a:prstGeom>
          <a:ln>
            <a:solidFill>
              <a:schemeClr val="tx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cxnSp>
        <p:nvCxnSpPr>
          <p:cNvPr id="203" name="Connector: Curved 202">
            <a:extLst>
              <a:ext uri="{FF2B5EF4-FFF2-40B4-BE49-F238E27FC236}">
                <a16:creationId xmlns:a16="http://schemas.microsoft.com/office/drawing/2014/main" id="{B5DE8016-286A-4DE8-ABEF-E6C1615FACED}"/>
              </a:ext>
            </a:extLst>
          </p:cNvPr>
          <p:cNvCxnSpPr>
            <a:cxnSpLocks/>
            <a:endCxn id="229" idx="2"/>
          </p:cNvCxnSpPr>
          <p:nvPr/>
        </p:nvCxnSpPr>
        <p:spPr>
          <a:xfrm flipV="1">
            <a:off x="7421526" y="4609173"/>
            <a:ext cx="3159859" cy="1609919"/>
          </a:xfrm>
          <a:prstGeom prst="curvedConnector2">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59325B1A-3469-4B16-BA28-D5D932714E22}"/>
              </a:ext>
            </a:extLst>
          </p:cNvPr>
          <p:cNvSpPr txBox="1"/>
          <p:nvPr/>
        </p:nvSpPr>
        <p:spPr>
          <a:xfrm>
            <a:off x="9259529" y="4260159"/>
            <a:ext cx="1949628" cy="338554"/>
          </a:xfrm>
          <a:prstGeom prst="rect">
            <a:avLst/>
          </a:prstGeom>
          <a:noFill/>
        </p:spPr>
        <p:txBody>
          <a:bodyPr wrap="square">
            <a:spAutoFit/>
          </a:bodyPr>
          <a:lstStyle/>
          <a:p>
            <a:r>
              <a:rPr lang="en-US" sz="1600" b="1" dirty="0">
                <a:solidFill>
                  <a:schemeClr val="accent6">
                    <a:lumMod val="50000"/>
                  </a:schemeClr>
                </a:solidFill>
                <a:latin typeface="Comic Sans MS" panose="030F0702030302020204" pitchFamily="66" charset="0"/>
                <a:ea typeface="Roboto"/>
                <a:cs typeface="Calibri Light" panose="020F0302020204030204" pitchFamily="34" charset="0"/>
                <a:sym typeface="Roboto"/>
              </a:rPr>
              <a:t>Fact-to-Concept</a:t>
            </a:r>
            <a:endParaRPr lang="en-US" sz="1600" dirty="0"/>
          </a:p>
        </p:txBody>
      </p:sp>
      <p:cxnSp>
        <p:nvCxnSpPr>
          <p:cNvPr id="56" name="Connector: Elbow 55">
            <a:extLst>
              <a:ext uri="{FF2B5EF4-FFF2-40B4-BE49-F238E27FC236}">
                <a16:creationId xmlns:a16="http://schemas.microsoft.com/office/drawing/2014/main" id="{CC4F2BA0-C826-49B2-83EA-CDEEC2645B6A}"/>
              </a:ext>
            </a:extLst>
          </p:cNvPr>
          <p:cNvCxnSpPr>
            <a:cxnSpLocks/>
            <a:endCxn id="173" idx="6"/>
          </p:cNvCxnSpPr>
          <p:nvPr/>
        </p:nvCxnSpPr>
        <p:spPr>
          <a:xfrm>
            <a:off x="8969136" y="3643696"/>
            <a:ext cx="694778" cy="985"/>
          </a:xfrm>
          <a:prstGeom prst="bentConnector3">
            <a:avLst>
              <a:gd name="adj1" fmla="val 50000"/>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Arrow: Right 57">
            <a:extLst>
              <a:ext uri="{FF2B5EF4-FFF2-40B4-BE49-F238E27FC236}">
                <a16:creationId xmlns:a16="http://schemas.microsoft.com/office/drawing/2014/main" id="{CEFFE3D6-F848-4B8B-9F4C-E969F460C2BE}"/>
              </a:ext>
            </a:extLst>
          </p:cNvPr>
          <p:cNvSpPr/>
          <p:nvPr/>
        </p:nvSpPr>
        <p:spPr>
          <a:xfrm>
            <a:off x="10488304" y="3581524"/>
            <a:ext cx="382407" cy="186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71D7897-8353-4852-BCA5-EF833B46DE8B}"/>
              </a:ext>
            </a:extLst>
          </p:cNvPr>
          <p:cNvSpPr txBox="1"/>
          <p:nvPr/>
        </p:nvSpPr>
        <p:spPr>
          <a:xfrm>
            <a:off x="11217640" y="3333358"/>
            <a:ext cx="582211" cy="369332"/>
          </a:xfrm>
          <a:prstGeom prst="rect">
            <a:avLst/>
          </a:prstGeom>
          <a:noFill/>
        </p:spPr>
        <p:txBody>
          <a:bodyPr wrap="none" rtlCol="0">
            <a:spAutoFit/>
          </a:bodyPr>
          <a:lstStyle/>
          <a:p>
            <a:r>
              <a:rPr lang="en-US" altLang="zh-CN" dirty="0">
                <a:latin typeface="Narkisim" panose="020E0502050101010101" pitchFamily="34" charset="-79"/>
                <a:cs typeface="Narkisim" panose="020E0502050101010101" pitchFamily="34" charset="-79"/>
              </a:rPr>
              <a:t>tree</a:t>
            </a:r>
            <a:r>
              <a:rPr lang="en-US" altLang="zh-CN" dirty="0"/>
              <a:t> </a:t>
            </a:r>
            <a:endParaRPr lang="en-US" dirty="0"/>
          </a:p>
        </p:txBody>
      </p:sp>
      <p:sp>
        <p:nvSpPr>
          <p:cNvPr id="230" name="Rounded Rectangle 34">
            <a:extLst>
              <a:ext uri="{FF2B5EF4-FFF2-40B4-BE49-F238E27FC236}">
                <a16:creationId xmlns:a16="http://schemas.microsoft.com/office/drawing/2014/main" id="{A6274BC7-F30A-46A7-B719-F94AE0DCBCF5}"/>
              </a:ext>
            </a:extLst>
          </p:cNvPr>
          <p:cNvSpPr/>
          <p:nvPr/>
        </p:nvSpPr>
        <p:spPr>
          <a:xfrm>
            <a:off x="301721" y="2442109"/>
            <a:ext cx="2828526" cy="3566409"/>
          </a:xfrm>
          <a:prstGeom prst="roundRect">
            <a:avLst>
              <a:gd name="adj" fmla="val 7685"/>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endParaRPr lang="en-US" sz="1550" dirty="0">
              <a:solidFill>
                <a:schemeClr val="tx1"/>
              </a:solidFill>
              <a:latin typeface="Nyala" panose="02000504070300020003" pitchFamily="2" charset="0"/>
            </a:endParaRPr>
          </a:p>
        </p:txBody>
      </p:sp>
      <p:sp>
        <p:nvSpPr>
          <p:cNvPr id="232" name="Rounded Rectangle 34">
            <a:extLst>
              <a:ext uri="{FF2B5EF4-FFF2-40B4-BE49-F238E27FC236}">
                <a16:creationId xmlns:a16="http://schemas.microsoft.com/office/drawing/2014/main" id="{83501692-A4A8-41E9-8C59-3E1A4BA1B11B}"/>
              </a:ext>
            </a:extLst>
          </p:cNvPr>
          <p:cNvSpPr/>
          <p:nvPr/>
        </p:nvSpPr>
        <p:spPr>
          <a:xfrm>
            <a:off x="4441828" y="6134400"/>
            <a:ext cx="774884" cy="647555"/>
          </a:xfrm>
          <a:prstGeom prst="roundRect">
            <a:avLst>
              <a:gd name="adj" fmla="val 7685"/>
            </a:avLst>
          </a:prstGeom>
          <a:solidFill>
            <a:srgbClr val="FFC000">
              <a:alpha val="24000"/>
            </a:srgb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endParaRPr lang="en-US" sz="1550" dirty="0">
              <a:solidFill>
                <a:schemeClr val="tx1"/>
              </a:solidFill>
              <a:latin typeface="Nyala" panose="02000504070300020003" pitchFamily="2" charset="0"/>
            </a:endParaRPr>
          </a:p>
        </p:txBody>
      </p:sp>
      <p:sp>
        <p:nvSpPr>
          <p:cNvPr id="233" name="Rounded Rectangle 34">
            <a:extLst>
              <a:ext uri="{FF2B5EF4-FFF2-40B4-BE49-F238E27FC236}">
                <a16:creationId xmlns:a16="http://schemas.microsoft.com/office/drawing/2014/main" id="{9A598573-8EF5-4BA5-ADA4-8B35765BECA4}"/>
              </a:ext>
            </a:extLst>
          </p:cNvPr>
          <p:cNvSpPr/>
          <p:nvPr/>
        </p:nvSpPr>
        <p:spPr>
          <a:xfrm>
            <a:off x="6824880" y="6143390"/>
            <a:ext cx="959038" cy="647555"/>
          </a:xfrm>
          <a:prstGeom prst="roundRect">
            <a:avLst>
              <a:gd name="adj" fmla="val 7685"/>
            </a:avLst>
          </a:prstGeom>
          <a:solidFill>
            <a:schemeClr val="accent5">
              <a:alpha val="17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017" tIns="33009" rIns="66017" bIns="33009" numCol="1" spcCol="0" rtlCol="0" fromWordArt="0" anchor="ctr" anchorCtr="0" forceAA="0" compatLnSpc="1">
            <a:prstTxWarp prst="textNoShape">
              <a:avLst/>
            </a:prstTxWarp>
            <a:noAutofit/>
          </a:bodyPr>
          <a:lstStyle/>
          <a:p>
            <a:endParaRPr lang="en-US" sz="1550" dirty="0">
              <a:solidFill>
                <a:schemeClr val="tx1"/>
              </a:solidFill>
              <a:latin typeface="Nyala" panose="02000504070300020003" pitchFamily="2" charset="0"/>
            </a:endParaRPr>
          </a:p>
        </p:txBody>
      </p:sp>
      <p:sp>
        <p:nvSpPr>
          <p:cNvPr id="258" name="TextBox 257">
            <a:extLst>
              <a:ext uri="{FF2B5EF4-FFF2-40B4-BE49-F238E27FC236}">
                <a16:creationId xmlns:a16="http://schemas.microsoft.com/office/drawing/2014/main" id="{278A498E-98BC-4756-AC3F-1CB6887BBF54}"/>
              </a:ext>
            </a:extLst>
          </p:cNvPr>
          <p:cNvSpPr txBox="1"/>
          <p:nvPr/>
        </p:nvSpPr>
        <p:spPr>
          <a:xfrm>
            <a:off x="10096427" y="1928173"/>
            <a:ext cx="2020003" cy="646331"/>
          </a:xfrm>
          <a:prstGeom prst="rect">
            <a:avLst/>
          </a:prstGeom>
          <a:noFill/>
        </p:spPr>
        <p:txBody>
          <a:bodyPr wrap="square">
            <a:spAutoFit/>
          </a:bodyPr>
          <a:lstStyle/>
          <a:p>
            <a:pPr algn="ctr"/>
            <a:r>
              <a:rPr lang="en-US" sz="1800" b="1" dirty="0">
                <a:solidFill>
                  <a:srgbClr val="7030A0"/>
                </a:solidFill>
              </a:rPr>
              <a:t>Concept Re-ranker </a:t>
            </a:r>
          </a:p>
          <a:p>
            <a:pPr algn="ctr"/>
            <a:r>
              <a:rPr lang="en-US" b="1" dirty="0">
                <a:solidFill>
                  <a:srgbClr val="7030A0"/>
                </a:solidFill>
              </a:rPr>
              <a:t>(Optional)</a:t>
            </a:r>
            <a:endParaRPr lang="en-US" dirty="0"/>
          </a:p>
        </p:txBody>
      </p:sp>
      <p:grpSp>
        <p:nvGrpSpPr>
          <p:cNvPr id="111" name="Group 110">
            <a:extLst>
              <a:ext uri="{FF2B5EF4-FFF2-40B4-BE49-F238E27FC236}">
                <a16:creationId xmlns:a16="http://schemas.microsoft.com/office/drawing/2014/main" id="{09F4FB69-036F-43EA-84DE-50C52A42DFEB}"/>
              </a:ext>
            </a:extLst>
          </p:cNvPr>
          <p:cNvGrpSpPr/>
          <p:nvPr/>
        </p:nvGrpSpPr>
        <p:grpSpPr>
          <a:xfrm>
            <a:off x="10954392" y="3016894"/>
            <a:ext cx="315915" cy="1271529"/>
            <a:chOff x="10954392" y="3016894"/>
            <a:chExt cx="315915" cy="1271529"/>
          </a:xfrm>
        </p:grpSpPr>
        <p:sp>
          <p:nvSpPr>
            <p:cNvPr id="215" name="Google Shape;173;p17">
              <a:extLst>
                <a:ext uri="{FF2B5EF4-FFF2-40B4-BE49-F238E27FC236}">
                  <a16:creationId xmlns:a16="http://schemas.microsoft.com/office/drawing/2014/main" id="{2B659F55-BD09-4692-AC97-D059E348AACA}"/>
                </a:ext>
              </a:extLst>
            </p:cNvPr>
            <p:cNvSpPr/>
            <p:nvPr/>
          </p:nvSpPr>
          <p:spPr>
            <a:xfrm rot="16200000">
              <a:off x="10998742" y="3691527"/>
              <a:ext cx="202430" cy="205455"/>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16" name="Google Shape;173;p17">
              <a:extLst>
                <a:ext uri="{FF2B5EF4-FFF2-40B4-BE49-F238E27FC236}">
                  <a16:creationId xmlns:a16="http://schemas.microsoft.com/office/drawing/2014/main" id="{8C1F6331-8610-4346-87DE-607C5EE52700}"/>
                </a:ext>
              </a:extLst>
            </p:cNvPr>
            <p:cNvSpPr/>
            <p:nvPr/>
          </p:nvSpPr>
          <p:spPr>
            <a:xfrm rot="16200000">
              <a:off x="10995247" y="3399308"/>
              <a:ext cx="202430" cy="205455"/>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17" name="Google Shape;173;p17">
              <a:extLst>
                <a:ext uri="{FF2B5EF4-FFF2-40B4-BE49-F238E27FC236}">
                  <a16:creationId xmlns:a16="http://schemas.microsoft.com/office/drawing/2014/main" id="{D17282F0-35F5-4C6C-84DF-010C22338BDD}"/>
                </a:ext>
              </a:extLst>
            </p:cNvPr>
            <p:cNvSpPr/>
            <p:nvPr/>
          </p:nvSpPr>
          <p:spPr>
            <a:xfrm rot="16200000">
              <a:off x="10995247" y="3091142"/>
              <a:ext cx="202430" cy="205455"/>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221" name="Google Shape;173;p17">
              <a:extLst>
                <a:ext uri="{FF2B5EF4-FFF2-40B4-BE49-F238E27FC236}">
                  <a16:creationId xmlns:a16="http://schemas.microsoft.com/office/drawing/2014/main" id="{6857A704-28C5-41E6-9914-73E787BCC2A1}"/>
                </a:ext>
              </a:extLst>
            </p:cNvPr>
            <p:cNvSpPr/>
            <p:nvPr/>
          </p:nvSpPr>
          <p:spPr>
            <a:xfrm rot="16200000">
              <a:off x="11005214" y="3982738"/>
              <a:ext cx="202430" cy="205455"/>
            </a:xfrm>
            <a:prstGeom prst="ellipse">
              <a:avLst/>
            </a:prstGeom>
            <a:solidFill>
              <a:schemeClr val="bg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a:p>
          </p:txBody>
        </p:sp>
        <p:sp>
          <p:nvSpPr>
            <p:cNvPr id="110" name="Rectangle 109">
              <a:extLst>
                <a:ext uri="{FF2B5EF4-FFF2-40B4-BE49-F238E27FC236}">
                  <a16:creationId xmlns:a16="http://schemas.microsoft.com/office/drawing/2014/main" id="{B14AA17F-5E59-4104-BEB3-30FA4A0012E2}"/>
                </a:ext>
              </a:extLst>
            </p:cNvPr>
            <p:cNvSpPr/>
            <p:nvPr/>
          </p:nvSpPr>
          <p:spPr>
            <a:xfrm>
              <a:off x="10954392" y="3016894"/>
              <a:ext cx="315915" cy="127152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4" name="Straight Arrow Connector 113">
            <a:extLst>
              <a:ext uri="{FF2B5EF4-FFF2-40B4-BE49-F238E27FC236}">
                <a16:creationId xmlns:a16="http://schemas.microsoft.com/office/drawing/2014/main" id="{AA9BEE2E-35F2-44D7-8DB2-A9FC0C03BA75}"/>
              </a:ext>
            </a:extLst>
          </p:cNvPr>
          <p:cNvCxnSpPr>
            <a:cxnSpLocks/>
            <a:stCxn id="110" idx="0"/>
            <a:endCxn id="258" idx="2"/>
          </p:cNvCxnSpPr>
          <p:nvPr/>
        </p:nvCxnSpPr>
        <p:spPr>
          <a:xfrm flipH="1" flipV="1">
            <a:off x="11106429" y="2574504"/>
            <a:ext cx="5921" cy="442390"/>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71" name="Google Shape;280;p19">
            <a:extLst>
              <a:ext uri="{FF2B5EF4-FFF2-40B4-BE49-F238E27FC236}">
                <a16:creationId xmlns:a16="http://schemas.microsoft.com/office/drawing/2014/main" id="{C7097DCA-E2E1-48C4-97F1-4FFF79926DC7}"/>
              </a:ext>
            </a:extLst>
          </p:cNvPr>
          <p:cNvSpPr txBox="1">
            <a:spLocks noGrp="1"/>
          </p:cNvSpPr>
          <p:nvPr>
            <p:ph type="sldNum" idx="12"/>
          </p:nvPr>
        </p:nvSpPr>
        <p:spPr>
          <a:xfrm>
            <a:off x="11384830" y="6488800"/>
            <a:ext cx="731600" cy="369200"/>
          </a:xfrm>
          <a:prstGeom prst="rect">
            <a:avLst/>
          </a:prstGeom>
        </p:spPr>
        <p:txBody>
          <a:bodyPr spcFirstLastPara="1" vert="horz" wrap="square" lIns="121900" tIns="121900" rIns="121900" bIns="121900" rtlCol="0" anchor="ctr" anchorCtr="0">
            <a:noAutofit/>
          </a:bodyPr>
          <a:lstStyle/>
          <a:p>
            <a:fld id="{00000000-1234-1234-1234-123412341234}" type="slidenum">
              <a:rPr lang="en" sz="1000"/>
              <a:pPr/>
              <a:t>7</a:t>
            </a:fld>
            <a:endParaRPr sz="1000" dirty="0"/>
          </a:p>
        </p:txBody>
      </p:sp>
      <p:sp>
        <p:nvSpPr>
          <p:cNvPr id="8" name="TextBox 7">
            <a:extLst>
              <a:ext uri="{FF2B5EF4-FFF2-40B4-BE49-F238E27FC236}">
                <a16:creationId xmlns:a16="http://schemas.microsoft.com/office/drawing/2014/main" id="{3BC314B7-C071-4F60-9F1B-CA3931530C2B}"/>
              </a:ext>
            </a:extLst>
          </p:cNvPr>
          <p:cNvSpPr txBox="1"/>
          <p:nvPr/>
        </p:nvSpPr>
        <p:spPr>
          <a:xfrm>
            <a:off x="2011958" y="3189132"/>
            <a:ext cx="1135183" cy="369332"/>
          </a:xfrm>
          <a:prstGeom prst="rect">
            <a:avLst/>
          </a:prstGeom>
          <a:noFill/>
        </p:spPr>
        <p:txBody>
          <a:bodyPr wrap="none" rtlCol="0">
            <a:spAutoFit/>
          </a:bodyPr>
          <a:lstStyle/>
          <a:p>
            <a:r>
              <a:rPr lang="en-US" dirty="0"/>
              <a:t>Fact Index</a:t>
            </a:r>
          </a:p>
        </p:txBody>
      </p:sp>
      <p:sp>
        <p:nvSpPr>
          <p:cNvPr id="134" name="TextBox 133">
            <a:extLst>
              <a:ext uri="{FF2B5EF4-FFF2-40B4-BE49-F238E27FC236}">
                <a16:creationId xmlns:a16="http://schemas.microsoft.com/office/drawing/2014/main" id="{5A1E1667-CA6A-4957-92EB-58AFB4833A5E}"/>
              </a:ext>
            </a:extLst>
          </p:cNvPr>
          <p:cNvSpPr txBox="1"/>
          <p:nvPr/>
        </p:nvSpPr>
        <p:spPr>
          <a:xfrm>
            <a:off x="1354370" y="3958763"/>
            <a:ext cx="1627946" cy="369332"/>
          </a:xfrm>
          <a:prstGeom prst="rect">
            <a:avLst/>
          </a:prstGeom>
          <a:noFill/>
        </p:spPr>
        <p:txBody>
          <a:bodyPr wrap="none" rtlCol="0">
            <a:spAutoFit/>
          </a:bodyPr>
          <a:lstStyle/>
          <a:p>
            <a:r>
              <a:rPr lang="en-US" dirty="0"/>
              <a:t>Get </a:t>
            </a:r>
            <a:r>
              <a:rPr lang="en-US" altLang="zh-CN" dirty="0"/>
              <a:t>Initial Facts</a:t>
            </a:r>
            <a:endParaRPr lang="en-US" dirty="0"/>
          </a:p>
        </p:txBody>
      </p:sp>
      <p:sp>
        <p:nvSpPr>
          <p:cNvPr id="310" name="Google Shape;310;p20"/>
          <p:cNvSpPr/>
          <p:nvPr/>
        </p:nvSpPr>
        <p:spPr>
          <a:xfrm>
            <a:off x="2985810" y="4050436"/>
            <a:ext cx="516664" cy="229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2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2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3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2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3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8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0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5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11"/>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23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3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7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4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33"/>
                                        </p:tgtEl>
                                        <p:attrNameLst>
                                          <p:attrName>style.visibility</p:attrName>
                                        </p:attrNameLst>
                                      </p:cBhvr>
                                      <p:to>
                                        <p:strVal val="visible"/>
                                      </p:to>
                                    </p:set>
                                    <p:animEffect transition="in" filter="fade">
                                      <p:cBhvr>
                                        <p:cTn id="159" dur="500"/>
                                        <p:tgtEl>
                                          <p:spTgt spid="233"/>
                                        </p:tgtEl>
                                      </p:cBhvr>
                                    </p:animEffect>
                                  </p:childTnLst>
                                </p:cTn>
                              </p:par>
                              <p:par>
                                <p:cTn id="160" presetID="10" presetClass="entr" presetSubtype="0" fill="hold" nodeType="withEffect">
                                  <p:stCondLst>
                                    <p:cond delay="0"/>
                                  </p:stCondLst>
                                  <p:childTnLst>
                                    <p:set>
                                      <p:cBhvr>
                                        <p:cTn id="161" dur="1" fill="hold">
                                          <p:stCondLst>
                                            <p:cond delay="0"/>
                                          </p:stCondLst>
                                        </p:cTn>
                                        <p:tgtEl>
                                          <p:spTgt spid="203"/>
                                        </p:tgtEl>
                                        <p:attrNameLst>
                                          <p:attrName>style.visibility</p:attrName>
                                        </p:attrNameLst>
                                      </p:cBhvr>
                                      <p:to>
                                        <p:strVal val="visible"/>
                                      </p:to>
                                    </p:set>
                                    <p:animEffect transition="in" filter="fade">
                                      <p:cBhvr>
                                        <p:cTn id="162" dur="500"/>
                                        <p:tgtEl>
                                          <p:spTgt spid="203"/>
                                        </p:tgtEl>
                                      </p:cBhvr>
                                    </p:animEffect>
                                  </p:childTnLst>
                                </p:cTn>
                              </p:par>
                              <p:par>
                                <p:cTn id="163" presetID="1" presetClass="entr" presetSubtype="0" fill="hold" grpId="0" nodeType="withEffect">
                                  <p:stCondLst>
                                    <p:cond delay="0"/>
                                  </p:stCondLst>
                                  <p:childTnLst>
                                    <p:set>
                                      <p:cBhvr>
                                        <p:cTn id="164" dur="1" fill="hold">
                                          <p:stCondLst>
                                            <p:cond delay="0"/>
                                          </p:stCondLst>
                                        </p:cTn>
                                        <p:tgtEl>
                                          <p:spTgt spid="22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1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52" grpId="0" animBg="1"/>
      <p:bldP spid="296" grpId="0" animBg="1"/>
      <p:bldP spid="297" grpId="0" animBg="1"/>
      <p:bldP spid="300" grpId="0" animBg="1"/>
      <p:bldP spid="301" grpId="0"/>
      <p:bldP spid="302" grpId="0"/>
      <p:bldP spid="303" grpId="0"/>
      <p:bldP spid="307" grpId="0" animBg="1"/>
      <p:bldP spid="309" grpId="0" animBg="1"/>
      <p:bldP spid="313" grpId="0"/>
      <p:bldP spid="320" grpId="0"/>
      <p:bldP spid="322" grpId="0" animBg="1"/>
      <p:bldP spid="324" grpId="0"/>
      <p:bldP spid="328" grpId="0" animBg="1"/>
      <p:bldP spid="330" grpId="0" animBg="1"/>
      <p:bldP spid="331" grpId="0" animBg="1"/>
      <p:bldP spid="333" grpId="0"/>
      <p:bldP spid="354" grpId="0" animBg="1"/>
      <p:bldP spid="67" grpId="0" animBg="1"/>
      <p:bldP spid="68" grpId="0"/>
      <p:bldP spid="79" grpId="0" animBg="1"/>
      <p:bldP spid="80" grpId="0"/>
      <p:bldP spid="96" grpId="0" animBg="1"/>
      <p:bldP spid="98" grpId="0" animBg="1"/>
      <p:bldP spid="108" grpId="0"/>
      <p:bldP spid="109" grpId="0"/>
      <p:bldP spid="112" grpId="0" animBg="1"/>
      <p:bldP spid="133" grpId="0"/>
      <p:bldP spid="169" grpId="0"/>
      <p:bldP spid="170" grpId="0"/>
      <p:bldP spid="172" grpId="0" animBg="1"/>
      <p:bldP spid="173" grpId="0" animBg="1"/>
      <p:bldP spid="175" grpId="0" animBg="1"/>
      <p:bldP spid="187" grpId="0"/>
      <p:bldP spid="188" grpId="0"/>
      <p:bldP spid="189" grpId="0"/>
      <p:bldP spid="46" grpId="0" animBg="1"/>
      <p:bldP spid="209" grpId="0"/>
      <p:bldP spid="58" grpId="0" animBg="1"/>
      <p:bldP spid="59" grpId="0"/>
      <p:bldP spid="230" grpId="0" animBg="1"/>
      <p:bldP spid="232" grpId="0" animBg="1"/>
      <p:bldP spid="233" grpId="0" animBg="1"/>
      <p:bldP spid="258" grpId="0"/>
      <p:bldP spid="8" grpId="0"/>
      <p:bldP spid="134" grpId="0"/>
      <p:bldP spid="3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30" name="Picture 29">
            <a:extLst>
              <a:ext uri="{FF2B5EF4-FFF2-40B4-BE49-F238E27FC236}">
                <a16:creationId xmlns:a16="http://schemas.microsoft.com/office/drawing/2014/main" id="{3227152E-B4DF-4B0D-96E3-263CF46E9E67}"/>
              </a:ext>
            </a:extLst>
          </p:cNvPr>
          <p:cNvPicPr>
            <a:picLocks noChangeAspect="1"/>
          </p:cNvPicPr>
          <p:nvPr/>
        </p:nvPicPr>
        <p:blipFill>
          <a:blip r:embed="rId3"/>
          <a:stretch>
            <a:fillRect/>
          </a:stretch>
        </p:blipFill>
        <p:spPr>
          <a:xfrm>
            <a:off x="7201190" y="1016935"/>
            <a:ext cx="4435777" cy="510511"/>
          </a:xfrm>
          <a:prstGeom prst="rect">
            <a:avLst/>
          </a:prstGeom>
        </p:spPr>
      </p:pic>
      <p:sp>
        <p:nvSpPr>
          <p:cNvPr id="244" name="Google Shape;244;p19"/>
          <p:cNvSpPr/>
          <p:nvPr/>
        </p:nvSpPr>
        <p:spPr>
          <a:xfrm>
            <a:off x="2688000" y="1943842"/>
            <a:ext cx="6816000" cy="3022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45" name="Google Shape;245;p19"/>
          <p:cNvSpPr/>
          <p:nvPr/>
        </p:nvSpPr>
        <p:spPr>
          <a:xfrm>
            <a:off x="6620900" y="3885175"/>
            <a:ext cx="1177600" cy="908857"/>
          </a:xfrm>
          <a:prstGeom prst="can">
            <a:avLst>
              <a:gd name="adj" fmla="val 25000"/>
            </a:avLst>
          </a:prstGeom>
          <a:solidFill>
            <a:srgbClr val="6FA8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46" name="Google Shape;246;p19"/>
          <p:cNvSpPr/>
          <p:nvPr/>
        </p:nvSpPr>
        <p:spPr>
          <a:xfrm>
            <a:off x="4776093" y="4020597"/>
            <a:ext cx="1438400" cy="601044"/>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47" name="Google Shape;247;p19"/>
          <p:cNvSpPr txBox="1">
            <a:spLocks noGrp="1"/>
          </p:cNvSpPr>
          <p:nvPr>
            <p:ph type="title"/>
          </p:nvPr>
        </p:nvSpPr>
        <p:spPr>
          <a:xfrm>
            <a:off x="89814" y="113763"/>
            <a:ext cx="12054400" cy="763600"/>
          </a:xfrm>
          <a:prstGeom prst="rect">
            <a:avLst/>
          </a:prstGeom>
          <a:ln>
            <a:noFill/>
          </a:ln>
        </p:spPr>
        <p:txBody>
          <a:bodyPr spcFirstLastPara="1" vert="horz" wrap="square" lIns="121900" tIns="121900" rIns="121900" bIns="121900" rtlCol="0" anchor="t" anchorCtr="0">
            <a:noAutofit/>
          </a:bodyPr>
          <a:lstStyle/>
          <a:p>
            <a:r>
              <a:rPr lang="en" sz="4000" b="1" dirty="0">
                <a:solidFill>
                  <a:srgbClr val="C00000"/>
                </a:solidFill>
              </a:rPr>
              <a:t>DrFact: Differentiable Fact-Following Operation</a:t>
            </a:r>
            <a:endParaRPr sz="2800" dirty="0">
              <a:solidFill>
                <a:srgbClr val="C00000"/>
              </a:solidFill>
            </a:endParaRPr>
          </a:p>
        </p:txBody>
      </p:sp>
      <p:sp>
        <p:nvSpPr>
          <p:cNvPr id="253" name="Google Shape;253;p19"/>
          <p:cNvSpPr/>
          <p:nvPr/>
        </p:nvSpPr>
        <p:spPr>
          <a:xfrm>
            <a:off x="3382979" y="3820287"/>
            <a:ext cx="1070459" cy="973746"/>
          </a:xfrm>
          <a:prstGeom prst="can">
            <a:avLst>
              <a:gd name="adj" fmla="val 25000"/>
            </a:avLst>
          </a:prstGeom>
          <a:solidFill>
            <a:srgbClr val="6FA8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54" name="Google Shape;254;p19"/>
          <p:cNvSpPr/>
          <p:nvPr/>
        </p:nvSpPr>
        <p:spPr>
          <a:xfrm>
            <a:off x="4954000" y="4149264"/>
            <a:ext cx="505440" cy="387295"/>
          </a:xfrm>
          <a:prstGeom prst="diamond">
            <a:avLst/>
          </a:prstGeom>
          <a:solidFill>
            <a:srgbClr val="A2C4C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cxnSp>
        <p:nvCxnSpPr>
          <p:cNvPr id="255" name="Google Shape;255;p19"/>
          <p:cNvCxnSpPr>
            <a:cxnSpLocks/>
            <a:stCxn id="253" idx="4"/>
            <a:endCxn id="254" idx="1"/>
          </p:cNvCxnSpPr>
          <p:nvPr/>
        </p:nvCxnSpPr>
        <p:spPr>
          <a:xfrm>
            <a:off x="4453438" y="4307160"/>
            <a:ext cx="500562" cy="35752"/>
          </a:xfrm>
          <a:prstGeom prst="straightConnector1">
            <a:avLst/>
          </a:prstGeom>
          <a:noFill/>
          <a:ln w="9525" cap="flat" cmpd="sng">
            <a:solidFill>
              <a:schemeClr val="dk2"/>
            </a:solidFill>
            <a:prstDash val="solid"/>
            <a:round/>
            <a:headEnd type="none" w="med" len="med"/>
            <a:tailEnd type="triangle" w="med" len="med"/>
          </a:ln>
        </p:spPr>
      </p:cxnSp>
      <p:sp>
        <p:nvSpPr>
          <p:cNvPr id="256" name="Google Shape;256;p19"/>
          <p:cNvSpPr/>
          <p:nvPr/>
        </p:nvSpPr>
        <p:spPr>
          <a:xfrm rot="5400000">
            <a:off x="5646781" y="4185492"/>
            <a:ext cx="348184" cy="310400"/>
          </a:xfrm>
          <a:prstGeom prst="rect">
            <a:avLst/>
          </a:prstGeom>
          <a:solidFill>
            <a:srgbClr val="A2C4C9"/>
          </a:solidFill>
          <a:ln w="9525" cap="flat" cmpd="sng">
            <a:solidFill>
              <a:srgbClr val="6D9EEB"/>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59" name="Google Shape;259;p19"/>
          <p:cNvSpPr txBox="1"/>
          <p:nvPr/>
        </p:nvSpPr>
        <p:spPr>
          <a:xfrm>
            <a:off x="-172722" y="3082848"/>
            <a:ext cx="2324269" cy="632000"/>
          </a:xfrm>
          <a:prstGeom prst="rect">
            <a:avLst/>
          </a:prstGeom>
          <a:noFill/>
          <a:ln>
            <a:noFill/>
          </a:ln>
        </p:spPr>
        <p:txBody>
          <a:bodyPr spcFirstLastPara="1" wrap="square" lIns="121900" tIns="121900" rIns="121900" bIns="121900" anchor="t" anchorCtr="0">
            <a:noAutofit/>
          </a:bodyPr>
          <a:lstStyle/>
          <a:p>
            <a:pPr algn="ctr"/>
            <a:r>
              <a:rPr lang="en" sz="2000" b="1" dirty="0">
                <a:latin typeface="Roboto"/>
                <a:sym typeface="Roboto"/>
              </a:rPr>
              <a:t>Input:</a:t>
            </a:r>
          </a:p>
          <a:p>
            <a:pPr algn="ctr"/>
            <a:r>
              <a:rPr lang="en" sz="2000" b="1" dirty="0">
                <a:latin typeface="Roboto"/>
                <a:sym typeface="Roboto"/>
              </a:rPr>
              <a:t>Previous-Hop</a:t>
            </a:r>
            <a:endParaRPr sz="2000" b="1" dirty="0">
              <a:latin typeface="Roboto"/>
              <a:sym typeface="Roboto"/>
            </a:endParaRPr>
          </a:p>
        </p:txBody>
      </p:sp>
      <p:sp>
        <p:nvSpPr>
          <p:cNvPr id="260" name="Google Shape;260;p19"/>
          <p:cNvSpPr/>
          <p:nvPr/>
        </p:nvSpPr>
        <p:spPr>
          <a:xfrm>
            <a:off x="3470833" y="2632026"/>
            <a:ext cx="962400" cy="810800"/>
          </a:xfrm>
          <a:prstGeom prst="bevel">
            <a:avLst>
              <a:gd name="adj" fmla="val 12500"/>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61" name="Google Shape;261;p19"/>
          <p:cNvSpPr txBox="1"/>
          <p:nvPr/>
        </p:nvSpPr>
        <p:spPr>
          <a:xfrm>
            <a:off x="2736361" y="2168311"/>
            <a:ext cx="2914592" cy="430135"/>
          </a:xfrm>
          <a:prstGeom prst="rect">
            <a:avLst/>
          </a:prstGeom>
          <a:noFill/>
          <a:ln>
            <a:noFill/>
          </a:ln>
        </p:spPr>
        <p:txBody>
          <a:bodyPr spcFirstLastPara="1" wrap="square" lIns="121900" tIns="121900" rIns="121900" bIns="121900" anchor="t" anchorCtr="0">
            <a:noAutofit/>
          </a:bodyPr>
          <a:lstStyle/>
          <a:p>
            <a:pPr algn="ctr"/>
            <a:r>
              <a:rPr lang="en-US" sz="1600" b="1" dirty="0">
                <a:latin typeface="Roboto"/>
                <a:ea typeface="Roboto"/>
                <a:cs typeface="Roboto"/>
                <a:sym typeface="Roboto"/>
              </a:rPr>
              <a:t>Sparse Fact-to-Fact Matrix</a:t>
            </a:r>
          </a:p>
        </p:txBody>
      </p:sp>
      <p:sp>
        <p:nvSpPr>
          <p:cNvPr id="262" name="Google Shape;262;p19"/>
          <p:cNvSpPr txBox="1"/>
          <p:nvPr/>
        </p:nvSpPr>
        <p:spPr>
          <a:xfrm>
            <a:off x="7483400" y="3625576"/>
            <a:ext cx="2138800" cy="548000"/>
          </a:xfrm>
          <a:prstGeom prst="rect">
            <a:avLst/>
          </a:prstGeom>
          <a:noFill/>
          <a:ln>
            <a:noFill/>
          </a:ln>
        </p:spPr>
        <p:txBody>
          <a:bodyPr spcFirstLastPara="1" wrap="square" lIns="121900" tIns="121900" rIns="121900" bIns="121900" anchor="t" anchorCtr="0">
            <a:noAutofit/>
          </a:bodyPr>
          <a:lstStyle/>
          <a:p>
            <a:pPr algn="ctr"/>
            <a:r>
              <a:rPr lang="en" sz="1600" b="1" dirty="0">
                <a:latin typeface="Roboto"/>
                <a:ea typeface="Roboto"/>
                <a:cs typeface="Roboto"/>
                <a:sym typeface="Roboto"/>
              </a:rPr>
              <a:t>Dense </a:t>
            </a:r>
            <a:endParaRPr sz="1600" b="1" dirty="0">
              <a:latin typeface="Roboto"/>
              <a:ea typeface="Roboto"/>
              <a:cs typeface="Roboto"/>
              <a:sym typeface="Roboto"/>
            </a:endParaRPr>
          </a:p>
          <a:p>
            <a:pPr algn="ctr"/>
            <a:r>
              <a:rPr lang="en" sz="1600" b="1" dirty="0">
                <a:latin typeface="Roboto"/>
                <a:ea typeface="Roboto"/>
                <a:cs typeface="Roboto"/>
                <a:sym typeface="Roboto"/>
              </a:rPr>
              <a:t>Retrieval</a:t>
            </a:r>
            <a:endParaRPr sz="1600" b="1" dirty="0">
              <a:latin typeface="Roboto"/>
              <a:ea typeface="Roboto"/>
              <a:cs typeface="Roboto"/>
              <a:sym typeface="Roboto"/>
            </a:endParaRPr>
          </a:p>
          <a:p>
            <a:pPr algn="ctr"/>
            <a:endParaRPr sz="1600" b="1" dirty="0">
              <a:solidFill>
                <a:srgbClr val="0000FF"/>
              </a:solidFill>
              <a:latin typeface="Roboto"/>
              <a:ea typeface="Roboto"/>
              <a:cs typeface="Roboto"/>
              <a:sym typeface="Roboto"/>
            </a:endParaRPr>
          </a:p>
        </p:txBody>
      </p:sp>
      <p:cxnSp>
        <p:nvCxnSpPr>
          <p:cNvPr id="263" name="Google Shape;263;p19"/>
          <p:cNvCxnSpPr>
            <a:stCxn id="260" idx="0"/>
            <a:endCxn id="264" idx="2"/>
          </p:cNvCxnSpPr>
          <p:nvPr/>
        </p:nvCxnSpPr>
        <p:spPr>
          <a:xfrm rot="10800000" flipH="1">
            <a:off x="4433233" y="3032226"/>
            <a:ext cx="4100800" cy="5200"/>
          </a:xfrm>
          <a:prstGeom prst="straightConnector1">
            <a:avLst/>
          </a:prstGeom>
          <a:noFill/>
          <a:ln w="19050" cap="flat" cmpd="sng">
            <a:solidFill>
              <a:srgbClr val="000000"/>
            </a:solidFill>
            <a:prstDash val="solid"/>
            <a:round/>
            <a:headEnd type="none" w="med" len="med"/>
            <a:tailEnd type="triangle" w="med" len="med"/>
          </a:ln>
        </p:spPr>
      </p:cxnSp>
      <p:cxnSp>
        <p:nvCxnSpPr>
          <p:cNvPr id="265" name="Google Shape;265;p19"/>
          <p:cNvCxnSpPr/>
          <p:nvPr/>
        </p:nvCxnSpPr>
        <p:spPr>
          <a:xfrm rot="10800000" flipH="1">
            <a:off x="7810733" y="3209542"/>
            <a:ext cx="808800" cy="1075600"/>
          </a:xfrm>
          <a:prstGeom prst="straightConnector1">
            <a:avLst/>
          </a:prstGeom>
          <a:noFill/>
          <a:ln w="19050" cap="flat" cmpd="sng">
            <a:solidFill>
              <a:srgbClr val="000000"/>
            </a:solidFill>
            <a:prstDash val="solid"/>
            <a:round/>
            <a:headEnd type="none" w="med" len="med"/>
            <a:tailEnd type="stealth" w="med" len="med"/>
          </a:ln>
        </p:spPr>
      </p:cxnSp>
      <p:sp>
        <p:nvSpPr>
          <p:cNvPr id="264" name="Google Shape;264;p19"/>
          <p:cNvSpPr/>
          <p:nvPr/>
        </p:nvSpPr>
        <p:spPr>
          <a:xfrm>
            <a:off x="8533833" y="2821026"/>
            <a:ext cx="444400" cy="422400"/>
          </a:xfrm>
          <a:prstGeom prst="donut">
            <a:avLst>
              <a:gd name="adj" fmla="val 25000"/>
            </a:avLst>
          </a:prstGeom>
          <a:solidFill>
            <a:srgbClr val="434343"/>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70" name="Google Shape;270;p19"/>
          <p:cNvSpPr/>
          <p:nvPr/>
        </p:nvSpPr>
        <p:spPr>
          <a:xfrm>
            <a:off x="9046817" y="2896442"/>
            <a:ext cx="761678" cy="282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71" name="Google Shape;271;p19"/>
          <p:cNvSpPr/>
          <p:nvPr/>
        </p:nvSpPr>
        <p:spPr>
          <a:xfrm rot="5400000">
            <a:off x="6704392" y="3247434"/>
            <a:ext cx="549951" cy="1013864"/>
          </a:xfrm>
          <a:prstGeom prst="bentArrow">
            <a:avLst>
              <a:gd name="adj1" fmla="val 23790"/>
              <a:gd name="adj2" fmla="val 25000"/>
              <a:gd name="adj3" fmla="val 25000"/>
              <a:gd name="adj4" fmla="val 43750"/>
            </a:avLst>
          </a:prstGeom>
          <a:solidFill>
            <a:srgbClr val="A4C2F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72" name="Google Shape;272;p19"/>
          <p:cNvSpPr txBox="1"/>
          <p:nvPr/>
        </p:nvSpPr>
        <p:spPr>
          <a:xfrm>
            <a:off x="5434500" y="2634775"/>
            <a:ext cx="3040025" cy="548000"/>
          </a:xfrm>
          <a:prstGeom prst="rect">
            <a:avLst/>
          </a:prstGeom>
          <a:noFill/>
          <a:ln>
            <a:noFill/>
          </a:ln>
        </p:spPr>
        <p:txBody>
          <a:bodyPr spcFirstLastPara="1" wrap="square" lIns="121900" tIns="121900" rIns="121900" bIns="121900" anchor="t" anchorCtr="0">
            <a:noAutofit/>
          </a:bodyPr>
          <a:lstStyle/>
          <a:p>
            <a:pPr algn="ctr"/>
            <a:r>
              <a:rPr lang="en" sz="1600" b="1" dirty="0">
                <a:latin typeface="Roboto"/>
                <a:ea typeface="Roboto"/>
                <a:cs typeface="Roboto"/>
                <a:sym typeface="Roboto"/>
              </a:rPr>
              <a:t>Sparse Retrieval as Filtering</a:t>
            </a:r>
            <a:endParaRPr sz="1600" b="1" dirty="0">
              <a:latin typeface="Roboto"/>
              <a:ea typeface="Roboto"/>
              <a:cs typeface="Roboto"/>
              <a:sym typeface="Roboto"/>
            </a:endParaRPr>
          </a:p>
        </p:txBody>
      </p:sp>
      <p:cxnSp>
        <p:nvCxnSpPr>
          <p:cNvPr id="273" name="Google Shape;273;p19"/>
          <p:cNvCxnSpPr>
            <a:cxnSpLocks/>
            <a:stCxn id="254" idx="2"/>
            <a:endCxn id="274" idx="0"/>
          </p:cNvCxnSpPr>
          <p:nvPr/>
        </p:nvCxnSpPr>
        <p:spPr>
          <a:xfrm flipH="1">
            <a:off x="4490776" y="4536559"/>
            <a:ext cx="715944" cy="610225"/>
          </a:xfrm>
          <a:prstGeom prst="straightConnector1">
            <a:avLst/>
          </a:prstGeom>
          <a:noFill/>
          <a:ln w="9525" cap="flat" cmpd="sng">
            <a:solidFill>
              <a:schemeClr val="dk2"/>
            </a:solidFill>
            <a:prstDash val="dash"/>
            <a:round/>
            <a:headEnd type="none" w="med" len="med"/>
            <a:tailEnd type="oval" w="med" len="med"/>
          </a:ln>
        </p:spPr>
      </p:cxnSp>
      <mc:AlternateContent xmlns:mc="http://schemas.openxmlformats.org/markup-compatibility/2006" xmlns:a14="http://schemas.microsoft.com/office/drawing/2010/main">
        <mc:Choice Requires="a14">
          <p:sp>
            <p:nvSpPr>
              <p:cNvPr id="274" name="Google Shape;274;p19"/>
              <p:cNvSpPr txBox="1"/>
              <p:nvPr/>
            </p:nvSpPr>
            <p:spPr>
              <a:xfrm>
                <a:off x="3126823" y="5146784"/>
                <a:ext cx="2727906" cy="699210"/>
              </a:xfrm>
              <a:prstGeom prst="rect">
                <a:avLst/>
              </a:prstGeom>
              <a:noFill/>
              <a:ln>
                <a:noFill/>
              </a:ln>
            </p:spPr>
            <p:txBody>
              <a:bodyPr spcFirstLastPara="1" wrap="square" lIns="121900" tIns="121900" rIns="121900" bIns="121900" anchor="t" anchorCtr="0">
                <a:noAutofit/>
              </a:bodyPr>
              <a:lstStyle/>
              <a:p>
                <a:pPr algn="ctr"/>
                <a:r>
                  <a:rPr lang="en" sz="1600" i="1" dirty="0">
                    <a:latin typeface="Roboto"/>
                    <a:ea typeface="Roboto"/>
                    <a:cs typeface="Roboto"/>
                    <a:sym typeface="Roboto"/>
                  </a:rPr>
                  <a:t>Weighted Aggregation of Fact Embeddings in </a:t>
                </a:r>
                <a14:m>
                  <m:oMath xmlns:m="http://schemas.openxmlformats.org/officeDocument/2006/math">
                    <m:sSub>
                      <m:sSubPr>
                        <m:ctrlPr>
                          <a:rPr lang="en-US" sz="1600" i="1">
                            <a:latin typeface="Cambria Math" panose="02040503050406030204" pitchFamily="18" charset="0"/>
                          </a:rPr>
                        </m:ctrlPr>
                      </m:sSubPr>
                      <m:e>
                        <m:r>
                          <a:rPr lang="en-US" sz="1600" b="0" i="1">
                            <a:latin typeface="Cambria Math" panose="02040503050406030204" pitchFamily="18" charset="0"/>
                          </a:rPr>
                          <m:t>𝐹</m:t>
                        </m:r>
                      </m:e>
                      <m:sub>
                        <m:r>
                          <a:rPr lang="en-US" altLang="zh-CN" sz="1600" b="0" i="1">
                            <a:latin typeface="Cambria Math" panose="02040503050406030204" pitchFamily="18" charset="0"/>
                          </a:rPr>
                          <m:t>𝑡</m:t>
                        </m:r>
                        <m:r>
                          <a:rPr lang="en-US" altLang="zh-CN" sz="1600" b="0" i="1">
                            <a:latin typeface="Cambria Math" panose="02040503050406030204" pitchFamily="18" charset="0"/>
                          </a:rPr>
                          <m:t>−1</m:t>
                        </m:r>
                      </m:sub>
                    </m:sSub>
                  </m:oMath>
                </a14:m>
                <a:r>
                  <a:rPr lang="en" sz="1600" i="1" dirty="0">
                    <a:latin typeface="Roboto"/>
                    <a:ea typeface="Roboto"/>
                    <a:cs typeface="Roboto"/>
                    <a:sym typeface="Roboto"/>
                  </a:rPr>
                  <a:t> </a:t>
                </a:r>
              </a:p>
              <a:p>
                <a:pPr algn="ctr"/>
                <a:endParaRPr sz="1600" i="1" dirty="0">
                  <a:latin typeface="Roboto"/>
                  <a:ea typeface="Roboto"/>
                  <a:cs typeface="Roboto"/>
                  <a:sym typeface="Roboto"/>
                </a:endParaRPr>
              </a:p>
            </p:txBody>
          </p:sp>
        </mc:Choice>
        <mc:Fallback xmlns="">
          <p:sp>
            <p:nvSpPr>
              <p:cNvPr id="274" name="Google Shape;274;p19"/>
              <p:cNvSpPr txBox="1">
                <a:spLocks noRot="1" noChangeAspect="1" noMove="1" noResize="1" noEditPoints="1" noAdjustHandles="1" noChangeArrowheads="1" noChangeShapeType="1" noTextEdit="1"/>
              </p:cNvSpPr>
              <p:nvPr/>
            </p:nvSpPr>
            <p:spPr>
              <a:xfrm>
                <a:off x="3126823" y="5146784"/>
                <a:ext cx="2727906" cy="699210"/>
              </a:xfrm>
              <a:prstGeom prst="rect">
                <a:avLst/>
              </a:prstGeom>
              <a:blipFill>
                <a:blip r:embed="rId4"/>
                <a:stretch>
                  <a:fillRect b="-5217"/>
                </a:stretch>
              </a:blipFill>
              <a:ln>
                <a:noFill/>
              </a:ln>
            </p:spPr>
            <p:txBody>
              <a:bodyPr/>
              <a:lstStyle/>
              <a:p>
                <a:r>
                  <a:rPr lang="en-US">
                    <a:noFill/>
                  </a:rPr>
                  <a:t> </a:t>
                </a:r>
              </a:p>
            </p:txBody>
          </p:sp>
        </mc:Fallback>
      </mc:AlternateContent>
      <p:cxnSp>
        <p:nvCxnSpPr>
          <p:cNvPr id="275" name="Google Shape;275;p19"/>
          <p:cNvCxnSpPr>
            <a:cxnSpLocks/>
            <a:stCxn id="256" idx="3"/>
            <a:endCxn id="276" idx="0"/>
          </p:cNvCxnSpPr>
          <p:nvPr/>
        </p:nvCxnSpPr>
        <p:spPr>
          <a:xfrm>
            <a:off x="5820873" y="4514784"/>
            <a:ext cx="1804735" cy="802159"/>
          </a:xfrm>
          <a:prstGeom prst="straightConnector1">
            <a:avLst/>
          </a:prstGeom>
          <a:noFill/>
          <a:ln w="9525" cap="flat" cmpd="sng">
            <a:solidFill>
              <a:schemeClr val="dk2"/>
            </a:solidFill>
            <a:prstDash val="dash"/>
            <a:round/>
            <a:headEnd type="none" w="med" len="med"/>
            <a:tailEnd type="oval" w="med" len="med"/>
          </a:ln>
        </p:spPr>
      </p:cxnSp>
      <p:sp>
        <p:nvSpPr>
          <p:cNvPr id="276" name="Google Shape;276;p19"/>
          <p:cNvSpPr txBox="1"/>
          <p:nvPr/>
        </p:nvSpPr>
        <p:spPr>
          <a:xfrm>
            <a:off x="6035445" y="5316943"/>
            <a:ext cx="3180325" cy="727446"/>
          </a:xfrm>
          <a:prstGeom prst="rect">
            <a:avLst/>
          </a:prstGeom>
          <a:noFill/>
          <a:ln>
            <a:noFill/>
          </a:ln>
        </p:spPr>
        <p:txBody>
          <a:bodyPr spcFirstLastPara="1" wrap="square" lIns="121900" tIns="121900" rIns="121900" bIns="121900" anchor="t" anchorCtr="0">
            <a:noAutofit/>
          </a:bodyPr>
          <a:lstStyle/>
          <a:p>
            <a:pPr algn="ctr"/>
            <a:r>
              <a:rPr lang="en" sz="1600" i="1" dirty="0">
                <a:latin typeface="Roboto"/>
                <a:ea typeface="Roboto"/>
                <a:cs typeface="Roboto"/>
                <a:sym typeface="Roboto"/>
              </a:rPr>
              <a:t>Question Embedding at Hop-t</a:t>
            </a:r>
            <a:endParaRPr sz="1600" i="1" dirty="0">
              <a:latin typeface="Roboto"/>
              <a:ea typeface="Roboto"/>
              <a:cs typeface="Roboto"/>
              <a:sym typeface="Roboto"/>
            </a:endParaRPr>
          </a:p>
        </p:txBody>
      </p:sp>
      <p:sp>
        <p:nvSpPr>
          <p:cNvPr id="277" name="Google Shape;277;p19"/>
          <p:cNvSpPr txBox="1"/>
          <p:nvPr/>
        </p:nvSpPr>
        <p:spPr>
          <a:xfrm>
            <a:off x="7625608" y="2138725"/>
            <a:ext cx="2138800" cy="548000"/>
          </a:xfrm>
          <a:prstGeom prst="rect">
            <a:avLst/>
          </a:prstGeom>
          <a:noFill/>
          <a:ln>
            <a:noFill/>
          </a:ln>
        </p:spPr>
        <p:txBody>
          <a:bodyPr spcFirstLastPara="1" wrap="square" lIns="121900" tIns="121900" rIns="121900" bIns="121900" anchor="t" anchorCtr="0">
            <a:noAutofit/>
          </a:bodyPr>
          <a:lstStyle/>
          <a:p>
            <a:pPr algn="ctr"/>
            <a:r>
              <a:rPr lang="en" sz="1600" b="1" dirty="0">
                <a:latin typeface="Roboto"/>
                <a:ea typeface="Roboto"/>
                <a:cs typeface="Roboto"/>
                <a:sym typeface="Roboto"/>
              </a:rPr>
              <a:t>Sparse-Dense</a:t>
            </a:r>
            <a:endParaRPr sz="1600" b="1" dirty="0">
              <a:latin typeface="Roboto"/>
              <a:ea typeface="Roboto"/>
              <a:cs typeface="Roboto"/>
              <a:sym typeface="Roboto"/>
            </a:endParaRPr>
          </a:p>
          <a:p>
            <a:pPr algn="ctr"/>
            <a:r>
              <a:rPr lang="en" sz="1600" b="1" dirty="0">
                <a:latin typeface="Roboto"/>
                <a:ea typeface="Roboto"/>
                <a:cs typeface="Roboto"/>
                <a:sym typeface="Roboto"/>
              </a:rPr>
              <a:t>Mixing</a:t>
            </a:r>
            <a:endParaRPr sz="1600" b="1" dirty="0">
              <a:latin typeface="Roboto"/>
              <a:ea typeface="Roboto"/>
              <a:cs typeface="Roboto"/>
              <a:sym typeface="Roboto"/>
            </a:endParaRPr>
          </a:p>
        </p:txBody>
      </p:sp>
      <p:pic>
        <p:nvPicPr>
          <p:cNvPr id="279" name="Google Shape;279;p19"/>
          <p:cNvPicPr preferRelativeResize="0"/>
          <p:nvPr/>
        </p:nvPicPr>
        <p:blipFill>
          <a:blip r:embed="rId5">
            <a:alphaModFix/>
          </a:blip>
          <a:stretch>
            <a:fillRect/>
          </a:stretch>
        </p:blipFill>
        <p:spPr>
          <a:xfrm>
            <a:off x="3529200" y="6270568"/>
            <a:ext cx="5133600" cy="458800"/>
          </a:xfrm>
          <a:prstGeom prst="rect">
            <a:avLst/>
          </a:prstGeom>
          <a:noFill/>
          <a:ln>
            <a:noFill/>
          </a:ln>
          <a:effectLst>
            <a:outerShdw blurRad="57150" dist="19050" dir="5400000" algn="bl" rotWithShape="0">
              <a:srgbClr val="FF0000">
                <a:alpha val="50000"/>
              </a:srgbClr>
            </a:outerShdw>
          </a:effectLst>
        </p:spPr>
      </p:pic>
      <p:sp>
        <p:nvSpPr>
          <p:cNvPr id="280" name="Google Shape;280;p19"/>
          <p:cNvSpPr txBox="1">
            <a:spLocks noGrp="1"/>
          </p:cNvSpPr>
          <p:nvPr>
            <p:ph type="sldNum" idx="12"/>
          </p:nvPr>
        </p:nvSpPr>
        <p:spPr>
          <a:xfrm>
            <a:off x="11271167" y="6395067"/>
            <a:ext cx="731600" cy="369200"/>
          </a:xfrm>
          <a:prstGeom prst="rect">
            <a:avLst/>
          </a:prstGeom>
        </p:spPr>
        <p:txBody>
          <a:bodyPr spcFirstLastPara="1" vert="horz" wrap="square" lIns="121900" tIns="121900" rIns="121900" bIns="121900" rtlCol="0" anchor="ctr" anchorCtr="0">
            <a:noAutofit/>
          </a:bodyPr>
          <a:lstStyle/>
          <a:p>
            <a:fld id="{00000000-1234-1234-1234-123412341234}" type="slidenum">
              <a:rPr lang="en" sz="1000"/>
              <a:pPr/>
              <a:t>8</a:t>
            </a:fld>
            <a:endParaRPr sz="1000"/>
          </a:p>
        </p:txBody>
      </p:sp>
      <p:sp>
        <p:nvSpPr>
          <p:cNvPr id="281" name="Google Shape;281;p19"/>
          <p:cNvSpPr/>
          <p:nvPr/>
        </p:nvSpPr>
        <p:spPr>
          <a:xfrm rot="6107232">
            <a:off x="2791440" y="2534165"/>
            <a:ext cx="395541" cy="835641"/>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82" name="Google Shape;282;p19"/>
          <p:cNvSpPr/>
          <p:nvPr/>
        </p:nvSpPr>
        <p:spPr>
          <a:xfrm rot="4699577">
            <a:off x="2757112" y="3968041"/>
            <a:ext cx="395379" cy="835547"/>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85" name="Google Shape;285;p19"/>
          <p:cNvSpPr/>
          <p:nvPr/>
        </p:nvSpPr>
        <p:spPr>
          <a:xfrm>
            <a:off x="3642918" y="5807679"/>
            <a:ext cx="5019881" cy="369200"/>
          </a:xfrm>
          <a:prstGeom prst="stripedRight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600"/>
          </a:p>
        </p:txBody>
      </p:sp>
      <p:sp>
        <p:nvSpPr>
          <p:cNvPr id="287" name="Google Shape;287;p19"/>
          <p:cNvSpPr txBox="1"/>
          <p:nvPr/>
        </p:nvSpPr>
        <p:spPr>
          <a:xfrm>
            <a:off x="6073335" y="3533476"/>
            <a:ext cx="1438400" cy="492402"/>
          </a:xfrm>
          <a:prstGeom prst="rect">
            <a:avLst/>
          </a:prstGeom>
          <a:noFill/>
          <a:ln>
            <a:noFill/>
          </a:ln>
        </p:spPr>
        <p:txBody>
          <a:bodyPr spcFirstLastPara="1" wrap="square" lIns="121900" tIns="121900" rIns="121900" bIns="121900" anchor="t" anchorCtr="0">
            <a:spAutoFit/>
          </a:bodyPr>
          <a:lstStyle/>
          <a:p>
            <a:pPr algn="ctr"/>
            <a:r>
              <a:rPr lang="en" sz="1600" b="1" dirty="0">
                <a:latin typeface="Roboto"/>
                <a:ea typeface="Roboto"/>
                <a:cs typeface="Roboto"/>
                <a:sym typeface="Roboto"/>
              </a:rPr>
              <a:t> </a:t>
            </a:r>
            <a:r>
              <a:rPr lang="en" sz="1600" b="1" dirty="0">
                <a:solidFill>
                  <a:srgbClr val="0000FF"/>
                </a:solidFill>
                <a:latin typeface="Roboto"/>
                <a:ea typeface="Roboto"/>
                <a:cs typeface="Roboto"/>
                <a:sym typeface="Roboto"/>
              </a:rPr>
              <a:t>MIPS</a:t>
            </a:r>
            <a:endParaRPr sz="1600" b="1" dirty="0">
              <a:solidFill>
                <a:srgbClr val="0000FF"/>
              </a:solidFill>
              <a:latin typeface="Roboto"/>
              <a:ea typeface="Roboto"/>
              <a:cs typeface="Roboto"/>
              <a:sym typeface="Roboto"/>
            </a:endParaRPr>
          </a:p>
        </p:txBody>
      </p:sp>
      <p:grpSp>
        <p:nvGrpSpPr>
          <p:cNvPr id="49" name="Group 48">
            <a:extLst>
              <a:ext uri="{FF2B5EF4-FFF2-40B4-BE49-F238E27FC236}">
                <a16:creationId xmlns:a16="http://schemas.microsoft.com/office/drawing/2014/main" id="{FDAE27E6-4628-4CEB-8E3F-5F631BDF34C3}"/>
              </a:ext>
            </a:extLst>
          </p:cNvPr>
          <p:cNvGrpSpPr/>
          <p:nvPr/>
        </p:nvGrpSpPr>
        <p:grpSpPr>
          <a:xfrm>
            <a:off x="2055602" y="2254972"/>
            <a:ext cx="348508" cy="2495202"/>
            <a:chOff x="2168662" y="711463"/>
            <a:chExt cx="119182" cy="983088"/>
          </a:xfrm>
        </p:grpSpPr>
        <p:sp>
          <p:nvSpPr>
            <p:cNvPr id="50" name="Rectangle: Rounded Corners 49">
              <a:extLst>
                <a:ext uri="{FF2B5EF4-FFF2-40B4-BE49-F238E27FC236}">
                  <a16:creationId xmlns:a16="http://schemas.microsoft.com/office/drawing/2014/main" id="{892578E5-62E3-4447-A3B1-868F787FFC22}"/>
                </a:ext>
              </a:extLst>
            </p:cNvPr>
            <p:cNvSpPr/>
            <p:nvPr/>
          </p:nvSpPr>
          <p:spPr>
            <a:xfrm rot="5400000">
              <a:off x="1736709" y="1143416"/>
              <a:ext cx="983088" cy="119182"/>
            </a:xfrm>
            <a:prstGeom prst="round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51" name="Google Shape;178;p17">
              <a:extLst>
                <a:ext uri="{FF2B5EF4-FFF2-40B4-BE49-F238E27FC236}">
                  <a16:creationId xmlns:a16="http://schemas.microsoft.com/office/drawing/2014/main" id="{9A66D862-9ABA-41A1-8DFF-1B75446BCEAB}"/>
                </a:ext>
              </a:extLst>
            </p:cNvPr>
            <p:cNvSpPr/>
            <p:nvPr/>
          </p:nvSpPr>
          <p:spPr>
            <a:xfrm>
              <a:off x="2168662" y="728084"/>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2" name="Google Shape;178;p17">
              <a:extLst>
                <a:ext uri="{FF2B5EF4-FFF2-40B4-BE49-F238E27FC236}">
                  <a16:creationId xmlns:a16="http://schemas.microsoft.com/office/drawing/2014/main" id="{D6C0FC58-9F63-46A7-9C69-93B41B953652}"/>
                </a:ext>
              </a:extLst>
            </p:cNvPr>
            <p:cNvSpPr/>
            <p:nvPr/>
          </p:nvSpPr>
          <p:spPr>
            <a:xfrm>
              <a:off x="2168662" y="835025"/>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3" name="Google Shape;178;p17">
              <a:extLst>
                <a:ext uri="{FF2B5EF4-FFF2-40B4-BE49-F238E27FC236}">
                  <a16:creationId xmlns:a16="http://schemas.microsoft.com/office/drawing/2014/main" id="{790A4329-C06A-4D3F-A7D0-BB4BC91FF0CA}"/>
                </a:ext>
              </a:extLst>
            </p:cNvPr>
            <p:cNvSpPr/>
            <p:nvPr/>
          </p:nvSpPr>
          <p:spPr>
            <a:xfrm>
              <a:off x="2168662" y="936332"/>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4" name="Google Shape;178;p17">
              <a:extLst>
                <a:ext uri="{FF2B5EF4-FFF2-40B4-BE49-F238E27FC236}">
                  <a16:creationId xmlns:a16="http://schemas.microsoft.com/office/drawing/2014/main" id="{9A47E7BB-CE8A-42A5-B74D-3A2CFF42ED52}"/>
                </a:ext>
              </a:extLst>
            </p:cNvPr>
            <p:cNvSpPr/>
            <p:nvPr/>
          </p:nvSpPr>
          <p:spPr>
            <a:xfrm>
              <a:off x="2168662" y="1037639"/>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5" name="Google Shape;178;p17">
              <a:extLst>
                <a:ext uri="{FF2B5EF4-FFF2-40B4-BE49-F238E27FC236}">
                  <a16:creationId xmlns:a16="http://schemas.microsoft.com/office/drawing/2014/main" id="{ACDBAE9A-B760-420A-A1FB-A9A64EC26861}"/>
                </a:ext>
              </a:extLst>
            </p:cNvPr>
            <p:cNvSpPr/>
            <p:nvPr/>
          </p:nvSpPr>
          <p:spPr>
            <a:xfrm>
              <a:off x="2168662" y="1141579"/>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6" name="Google Shape;178;p17">
              <a:extLst>
                <a:ext uri="{FF2B5EF4-FFF2-40B4-BE49-F238E27FC236}">
                  <a16:creationId xmlns:a16="http://schemas.microsoft.com/office/drawing/2014/main" id="{25FD255A-62A2-4F8D-A32E-4C5DA090ED7C}"/>
                </a:ext>
              </a:extLst>
            </p:cNvPr>
            <p:cNvSpPr/>
            <p:nvPr/>
          </p:nvSpPr>
          <p:spPr>
            <a:xfrm>
              <a:off x="2168662" y="1254153"/>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7" name="Google Shape;178;p17">
              <a:extLst>
                <a:ext uri="{FF2B5EF4-FFF2-40B4-BE49-F238E27FC236}">
                  <a16:creationId xmlns:a16="http://schemas.microsoft.com/office/drawing/2014/main" id="{91A2E4CC-934F-43B7-8C5B-43807862E50F}"/>
                </a:ext>
              </a:extLst>
            </p:cNvPr>
            <p:cNvSpPr/>
            <p:nvPr/>
          </p:nvSpPr>
          <p:spPr>
            <a:xfrm>
              <a:off x="2168662" y="1365591"/>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8" name="Google Shape;178;p17">
              <a:extLst>
                <a:ext uri="{FF2B5EF4-FFF2-40B4-BE49-F238E27FC236}">
                  <a16:creationId xmlns:a16="http://schemas.microsoft.com/office/drawing/2014/main" id="{0EE1AC9F-0E97-4D37-AF97-68E97C695165}"/>
                </a:ext>
              </a:extLst>
            </p:cNvPr>
            <p:cNvSpPr/>
            <p:nvPr/>
          </p:nvSpPr>
          <p:spPr>
            <a:xfrm>
              <a:off x="2168662" y="1472887"/>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59" name="Google Shape;178;p17">
              <a:extLst>
                <a:ext uri="{FF2B5EF4-FFF2-40B4-BE49-F238E27FC236}">
                  <a16:creationId xmlns:a16="http://schemas.microsoft.com/office/drawing/2014/main" id="{6C8AE302-0EED-4A86-AA81-C70D083941C1}"/>
                </a:ext>
              </a:extLst>
            </p:cNvPr>
            <p:cNvSpPr/>
            <p:nvPr/>
          </p:nvSpPr>
          <p:spPr>
            <a:xfrm>
              <a:off x="2168662" y="1584325"/>
              <a:ext cx="112364" cy="101307"/>
            </a:xfrm>
            <a:prstGeom prst="diamond">
              <a:avLst/>
            </a:prstGeom>
            <a:solidFill>
              <a:schemeClr val="accent3">
                <a:alpha val="40000"/>
              </a:schemeClr>
            </a:solidFill>
            <a:ln w="9525" cap="flat" cmpd="sng">
              <a:solidFill>
                <a:srgbClr val="7030A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3FC18F5D-6467-4E53-B221-E009EB48B232}"/>
                  </a:ext>
                </a:extLst>
              </p:cNvPr>
              <p:cNvSpPr txBox="1"/>
              <p:nvPr/>
            </p:nvSpPr>
            <p:spPr>
              <a:xfrm>
                <a:off x="1948785" y="1794214"/>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m:rPr>
                              <m:sty m:val="p"/>
                            </m:rPr>
                            <a:rPr lang="en-US" altLang="zh-CN" sz="2000" i="0">
                              <a:latin typeface="Cambria Math" panose="02040503050406030204" pitchFamily="18" charset="0"/>
                            </a:rPr>
                            <m:t>t</m:t>
                          </m:r>
                          <m:r>
                            <a:rPr lang="en-US" altLang="zh-CN" sz="2000" i="0">
                              <a:latin typeface="Cambria Math" panose="02040503050406030204" pitchFamily="18" charset="0"/>
                            </a:rPr>
                            <m:t>−1</m:t>
                          </m:r>
                        </m:sub>
                      </m:sSub>
                    </m:oMath>
                  </m:oMathPara>
                </a14:m>
                <a:endParaRPr lang="en-US" sz="2000" dirty="0"/>
              </a:p>
            </p:txBody>
          </p:sp>
        </mc:Choice>
        <mc:Fallback xmlns="">
          <p:sp>
            <p:nvSpPr>
              <p:cNvPr id="60" name="TextBox 59">
                <a:extLst>
                  <a:ext uri="{FF2B5EF4-FFF2-40B4-BE49-F238E27FC236}">
                    <a16:creationId xmlns:a16="http://schemas.microsoft.com/office/drawing/2014/main" id="{3FC18F5D-6467-4E53-B221-E009EB48B232}"/>
                  </a:ext>
                </a:extLst>
              </p:cNvPr>
              <p:cNvSpPr txBox="1">
                <a:spLocks noRot="1" noChangeAspect="1" noMove="1" noResize="1" noEditPoints="1" noAdjustHandles="1" noChangeArrowheads="1" noChangeShapeType="1" noTextEdit="1"/>
              </p:cNvSpPr>
              <p:nvPr/>
            </p:nvSpPr>
            <p:spPr>
              <a:xfrm>
                <a:off x="1948785" y="1794214"/>
                <a:ext cx="516664" cy="400110"/>
              </a:xfrm>
              <a:prstGeom prst="rect">
                <a:avLst/>
              </a:prstGeom>
              <a:blipFill>
                <a:blip r:embed="rId6"/>
                <a:stretch>
                  <a:fillRect r="-17857"/>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C5DB06FE-A215-46B5-AACF-38F724EA758C}"/>
              </a:ext>
            </a:extLst>
          </p:cNvPr>
          <p:cNvGrpSpPr/>
          <p:nvPr/>
        </p:nvGrpSpPr>
        <p:grpSpPr>
          <a:xfrm>
            <a:off x="9828433" y="2230349"/>
            <a:ext cx="348508" cy="2497187"/>
            <a:chOff x="2168662" y="711463"/>
            <a:chExt cx="119182" cy="983088"/>
          </a:xfrm>
        </p:grpSpPr>
        <p:sp>
          <p:nvSpPr>
            <p:cNvPr id="62" name="Rectangle: Rounded Corners 61">
              <a:extLst>
                <a:ext uri="{FF2B5EF4-FFF2-40B4-BE49-F238E27FC236}">
                  <a16:creationId xmlns:a16="http://schemas.microsoft.com/office/drawing/2014/main" id="{9FB16A6B-3035-4E52-AD10-56D9FA092BF6}"/>
                </a:ext>
              </a:extLst>
            </p:cNvPr>
            <p:cNvSpPr/>
            <p:nvPr/>
          </p:nvSpPr>
          <p:spPr>
            <a:xfrm rot="5400000">
              <a:off x="1736709" y="1143416"/>
              <a:ext cx="983088" cy="119182"/>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p>
          </p:txBody>
        </p:sp>
        <p:sp>
          <p:nvSpPr>
            <p:cNvPr id="63" name="Google Shape;178;p17">
              <a:extLst>
                <a:ext uri="{FF2B5EF4-FFF2-40B4-BE49-F238E27FC236}">
                  <a16:creationId xmlns:a16="http://schemas.microsoft.com/office/drawing/2014/main" id="{F85A32BF-8F74-4C2A-8226-C3A02FD15190}"/>
                </a:ext>
              </a:extLst>
            </p:cNvPr>
            <p:cNvSpPr/>
            <p:nvPr/>
          </p:nvSpPr>
          <p:spPr>
            <a:xfrm>
              <a:off x="2168662" y="728084"/>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4" name="Google Shape;178;p17">
              <a:extLst>
                <a:ext uri="{FF2B5EF4-FFF2-40B4-BE49-F238E27FC236}">
                  <a16:creationId xmlns:a16="http://schemas.microsoft.com/office/drawing/2014/main" id="{466D83F2-EC63-459E-A20C-C948B92820EA}"/>
                </a:ext>
              </a:extLst>
            </p:cNvPr>
            <p:cNvSpPr/>
            <p:nvPr/>
          </p:nvSpPr>
          <p:spPr>
            <a:xfrm>
              <a:off x="2168662" y="835025"/>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5" name="Google Shape;178;p17">
              <a:extLst>
                <a:ext uri="{FF2B5EF4-FFF2-40B4-BE49-F238E27FC236}">
                  <a16:creationId xmlns:a16="http://schemas.microsoft.com/office/drawing/2014/main" id="{DF478B01-29D5-41FD-9706-B32ABF595B49}"/>
                </a:ext>
              </a:extLst>
            </p:cNvPr>
            <p:cNvSpPr/>
            <p:nvPr/>
          </p:nvSpPr>
          <p:spPr>
            <a:xfrm>
              <a:off x="2168662" y="936332"/>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6" name="Google Shape;178;p17">
              <a:extLst>
                <a:ext uri="{FF2B5EF4-FFF2-40B4-BE49-F238E27FC236}">
                  <a16:creationId xmlns:a16="http://schemas.microsoft.com/office/drawing/2014/main" id="{FE352B2D-F760-45F4-B7EE-5D26D1233356}"/>
                </a:ext>
              </a:extLst>
            </p:cNvPr>
            <p:cNvSpPr/>
            <p:nvPr/>
          </p:nvSpPr>
          <p:spPr>
            <a:xfrm>
              <a:off x="2168662" y="1037639"/>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7" name="Google Shape;178;p17">
              <a:extLst>
                <a:ext uri="{FF2B5EF4-FFF2-40B4-BE49-F238E27FC236}">
                  <a16:creationId xmlns:a16="http://schemas.microsoft.com/office/drawing/2014/main" id="{EED4D65C-75FA-4390-9E04-BA4264AA79EB}"/>
                </a:ext>
              </a:extLst>
            </p:cNvPr>
            <p:cNvSpPr/>
            <p:nvPr/>
          </p:nvSpPr>
          <p:spPr>
            <a:xfrm>
              <a:off x="2168662" y="1141579"/>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8" name="Google Shape;178;p17">
              <a:extLst>
                <a:ext uri="{FF2B5EF4-FFF2-40B4-BE49-F238E27FC236}">
                  <a16:creationId xmlns:a16="http://schemas.microsoft.com/office/drawing/2014/main" id="{B377CAE4-A1D3-4EB9-AA65-0FDA71CD0150}"/>
                </a:ext>
              </a:extLst>
            </p:cNvPr>
            <p:cNvSpPr/>
            <p:nvPr/>
          </p:nvSpPr>
          <p:spPr>
            <a:xfrm>
              <a:off x="2168662" y="1254153"/>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69" name="Google Shape;178;p17">
              <a:extLst>
                <a:ext uri="{FF2B5EF4-FFF2-40B4-BE49-F238E27FC236}">
                  <a16:creationId xmlns:a16="http://schemas.microsoft.com/office/drawing/2014/main" id="{A0FF18ED-22CA-46C5-B118-12943A33A3A4}"/>
                </a:ext>
              </a:extLst>
            </p:cNvPr>
            <p:cNvSpPr/>
            <p:nvPr/>
          </p:nvSpPr>
          <p:spPr>
            <a:xfrm>
              <a:off x="2168662" y="1365591"/>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70" name="Google Shape;178;p17">
              <a:extLst>
                <a:ext uri="{FF2B5EF4-FFF2-40B4-BE49-F238E27FC236}">
                  <a16:creationId xmlns:a16="http://schemas.microsoft.com/office/drawing/2014/main" id="{BBFC33FB-80B2-4958-A3F0-6D7F82E7490B}"/>
                </a:ext>
              </a:extLst>
            </p:cNvPr>
            <p:cNvSpPr/>
            <p:nvPr/>
          </p:nvSpPr>
          <p:spPr>
            <a:xfrm>
              <a:off x="2168662" y="1472887"/>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sp>
          <p:nvSpPr>
            <p:cNvPr id="71" name="Google Shape;178;p17">
              <a:extLst>
                <a:ext uri="{FF2B5EF4-FFF2-40B4-BE49-F238E27FC236}">
                  <a16:creationId xmlns:a16="http://schemas.microsoft.com/office/drawing/2014/main" id="{CBC18858-A4A1-49A2-B526-424703183BE6}"/>
                </a:ext>
              </a:extLst>
            </p:cNvPr>
            <p:cNvSpPr/>
            <p:nvPr/>
          </p:nvSpPr>
          <p:spPr>
            <a:xfrm>
              <a:off x="2168662" y="1584325"/>
              <a:ext cx="112364" cy="101307"/>
            </a:xfrm>
            <a:prstGeom prst="diamond">
              <a:avLst/>
            </a:prstGeom>
            <a:solidFill>
              <a:schemeClr val="accent3">
                <a:alpha val="40000"/>
              </a:schemeClr>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sz="3200"/>
            </a:p>
          </p:txBody>
        </p:sp>
      </p:gr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4FFC364-E717-40E6-81B0-C2B5A6677EB0}"/>
                  </a:ext>
                </a:extLst>
              </p:cNvPr>
              <p:cNvSpPr txBox="1"/>
              <p:nvPr/>
            </p:nvSpPr>
            <p:spPr>
              <a:xfrm>
                <a:off x="9768582" y="1863665"/>
                <a:ext cx="51666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𝐹</m:t>
                          </m:r>
                        </m:e>
                        <m:sub>
                          <m:r>
                            <a:rPr lang="en-US" sz="2000" b="0" i="1" smtClean="0">
                              <a:latin typeface="Cambria Math" panose="02040503050406030204" pitchFamily="18" charset="0"/>
                            </a:rPr>
                            <m:t>𝑡</m:t>
                          </m:r>
                        </m:sub>
                      </m:sSub>
                    </m:oMath>
                  </m:oMathPara>
                </a14:m>
                <a:endParaRPr lang="en-US" sz="2000" dirty="0"/>
              </a:p>
            </p:txBody>
          </p:sp>
        </mc:Choice>
        <mc:Fallback xmlns="">
          <p:sp>
            <p:nvSpPr>
              <p:cNvPr id="72" name="TextBox 71">
                <a:extLst>
                  <a:ext uri="{FF2B5EF4-FFF2-40B4-BE49-F238E27FC236}">
                    <a16:creationId xmlns:a16="http://schemas.microsoft.com/office/drawing/2014/main" id="{04FFC364-E717-40E6-81B0-C2B5A6677EB0}"/>
                  </a:ext>
                </a:extLst>
              </p:cNvPr>
              <p:cNvSpPr txBox="1">
                <a:spLocks noRot="1" noChangeAspect="1" noMove="1" noResize="1" noEditPoints="1" noAdjustHandles="1" noChangeArrowheads="1" noChangeShapeType="1" noTextEdit="1"/>
              </p:cNvSpPr>
              <p:nvPr/>
            </p:nvSpPr>
            <p:spPr>
              <a:xfrm>
                <a:off x="9768582" y="1863665"/>
                <a:ext cx="516664" cy="400110"/>
              </a:xfrm>
              <a:prstGeom prst="rect">
                <a:avLst/>
              </a:prstGeom>
              <a:blipFill>
                <a:blip r:embed="rId7"/>
                <a:stretch>
                  <a:fillRect/>
                </a:stretch>
              </a:blipFill>
            </p:spPr>
            <p:txBody>
              <a:bodyPr/>
              <a:lstStyle/>
              <a:p>
                <a:r>
                  <a:rPr lang="en-US">
                    <a:noFill/>
                  </a:rPr>
                  <a:t> </a:t>
                </a:r>
              </a:p>
            </p:txBody>
          </p:sp>
        </mc:Fallback>
      </mc:AlternateContent>
      <p:pic>
        <p:nvPicPr>
          <p:cNvPr id="73" name="Picture 72">
            <a:extLst>
              <a:ext uri="{FF2B5EF4-FFF2-40B4-BE49-F238E27FC236}">
                <a16:creationId xmlns:a16="http://schemas.microsoft.com/office/drawing/2014/main" id="{F0649186-F917-45B7-B9F1-0B3293799E10}"/>
              </a:ext>
            </a:extLst>
          </p:cNvPr>
          <p:cNvPicPr>
            <a:picLocks noChangeAspect="1"/>
          </p:cNvPicPr>
          <p:nvPr/>
        </p:nvPicPr>
        <p:blipFill>
          <a:blip r:embed="rId8"/>
          <a:stretch>
            <a:fillRect/>
          </a:stretch>
        </p:blipFill>
        <p:spPr>
          <a:xfrm>
            <a:off x="3645770" y="2966231"/>
            <a:ext cx="647042" cy="185305"/>
          </a:xfrm>
          <a:prstGeom prst="rect">
            <a:avLst/>
          </a:prstGeom>
        </p:spPr>
      </p:pic>
      <p:pic>
        <p:nvPicPr>
          <p:cNvPr id="75" name="Graphic 74" descr="Search Inventory">
            <a:extLst>
              <a:ext uri="{FF2B5EF4-FFF2-40B4-BE49-F238E27FC236}">
                <a16:creationId xmlns:a16="http://schemas.microsoft.com/office/drawing/2014/main" id="{953A38F1-9999-4345-9160-7780FB5F51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3745" y="3410544"/>
            <a:ext cx="456718" cy="477237"/>
          </a:xfrm>
          <a:prstGeom prst="rect">
            <a:avLst/>
          </a:prstGeom>
        </p:spPr>
      </p:pic>
      <p:sp>
        <p:nvSpPr>
          <p:cNvPr id="248" name="Google Shape;248;p19"/>
          <p:cNvSpPr txBox="1"/>
          <p:nvPr/>
        </p:nvSpPr>
        <p:spPr>
          <a:xfrm>
            <a:off x="3311499" y="4020597"/>
            <a:ext cx="1199227" cy="632000"/>
          </a:xfrm>
          <a:prstGeom prst="rect">
            <a:avLst/>
          </a:prstGeom>
          <a:noFill/>
          <a:ln>
            <a:noFill/>
          </a:ln>
        </p:spPr>
        <p:txBody>
          <a:bodyPr spcFirstLastPara="1" wrap="square" lIns="121900" tIns="121900" rIns="121900" bIns="121900" anchor="t" anchorCtr="0">
            <a:noAutofit/>
          </a:bodyPr>
          <a:lstStyle/>
          <a:p>
            <a:pPr algn="ctr"/>
            <a:r>
              <a:rPr lang="en-US" sz="1600" dirty="0">
                <a:latin typeface="Roboto"/>
                <a:ea typeface="Roboto"/>
                <a:cs typeface="Roboto"/>
                <a:sym typeface="Roboto"/>
              </a:rPr>
              <a:t>Dense Fact Index</a:t>
            </a:r>
          </a:p>
        </p:txBody>
      </p:sp>
      <p:sp>
        <p:nvSpPr>
          <p:cNvPr id="80" name="Google Shape;248;p19">
            <a:extLst>
              <a:ext uri="{FF2B5EF4-FFF2-40B4-BE49-F238E27FC236}">
                <a16:creationId xmlns:a16="http://schemas.microsoft.com/office/drawing/2014/main" id="{B653209D-463A-47E6-9CD1-B7E08B09303F}"/>
              </a:ext>
            </a:extLst>
          </p:cNvPr>
          <p:cNvSpPr txBox="1"/>
          <p:nvPr/>
        </p:nvSpPr>
        <p:spPr>
          <a:xfrm>
            <a:off x="6632318" y="4071469"/>
            <a:ext cx="1199227" cy="632000"/>
          </a:xfrm>
          <a:prstGeom prst="rect">
            <a:avLst/>
          </a:prstGeom>
          <a:noFill/>
          <a:ln>
            <a:noFill/>
          </a:ln>
        </p:spPr>
        <p:txBody>
          <a:bodyPr spcFirstLastPara="1" wrap="square" lIns="121900" tIns="121900" rIns="121900" bIns="121900" anchor="t" anchorCtr="0">
            <a:noAutofit/>
          </a:bodyPr>
          <a:lstStyle/>
          <a:p>
            <a:pPr algn="ctr"/>
            <a:r>
              <a:rPr lang="en-US" sz="1600" dirty="0">
                <a:latin typeface="Roboto"/>
                <a:ea typeface="Roboto"/>
                <a:cs typeface="Roboto"/>
                <a:sym typeface="Roboto"/>
              </a:rPr>
              <a:t>Dense Fact Index</a:t>
            </a:r>
          </a:p>
        </p:txBody>
      </p:sp>
      <p:pic>
        <p:nvPicPr>
          <p:cNvPr id="14" name="Picture 13">
            <a:extLst>
              <a:ext uri="{FF2B5EF4-FFF2-40B4-BE49-F238E27FC236}">
                <a16:creationId xmlns:a16="http://schemas.microsoft.com/office/drawing/2014/main" id="{B59C921E-F569-4AED-9475-A2FDBCD0D78C}"/>
              </a:ext>
            </a:extLst>
          </p:cNvPr>
          <p:cNvPicPr>
            <a:picLocks noChangeAspect="1"/>
          </p:cNvPicPr>
          <p:nvPr/>
        </p:nvPicPr>
        <p:blipFill rotWithShape="1">
          <a:blip r:embed="rId11"/>
          <a:srcRect r="17278" b="-22314"/>
          <a:stretch/>
        </p:blipFill>
        <p:spPr>
          <a:xfrm>
            <a:off x="7764758" y="5164920"/>
            <a:ext cx="220229" cy="297317"/>
          </a:xfrm>
          <a:prstGeom prst="rect">
            <a:avLst/>
          </a:prstGeom>
        </p:spPr>
      </p:pic>
      <p:pic>
        <p:nvPicPr>
          <p:cNvPr id="23" name="Picture 22">
            <a:extLst>
              <a:ext uri="{FF2B5EF4-FFF2-40B4-BE49-F238E27FC236}">
                <a16:creationId xmlns:a16="http://schemas.microsoft.com/office/drawing/2014/main" id="{DC452E6D-49DF-4EBB-80A6-A5F2574C1654}"/>
              </a:ext>
            </a:extLst>
          </p:cNvPr>
          <p:cNvPicPr>
            <a:picLocks noChangeAspect="1"/>
          </p:cNvPicPr>
          <p:nvPr/>
        </p:nvPicPr>
        <p:blipFill>
          <a:blip r:embed="rId12"/>
          <a:stretch>
            <a:fillRect/>
          </a:stretch>
        </p:blipFill>
        <p:spPr>
          <a:xfrm>
            <a:off x="4639732" y="3394677"/>
            <a:ext cx="1714503" cy="338329"/>
          </a:xfrm>
          <a:prstGeom prst="rect">
            <a:avLst/>
          </a:prstGeom>
        </p:spPr>
      </p:pic>
      <p:pic>
        <p:nvPicPr>
          <p:cNvPr id="25" name="Picture 24">
            <a:extLst>
              <a:ext uri="{FF2B5EF4-FFF2-40B4-BE49-F238E27FC236}">
                <a16:creationId xmlns:a16="http://schemas.microsoft.com/office/drawing/2014/main" id="{2EE45A4A-2625-4AB5-ADB8-EC6A9BC0799C}"/>
              </a:ext>
            </a:extLst>
          </p:cNvPr>
          <p:cNvPicPr>
            <a:picLocks noChangeAspect="1"/>
          </p:cNvPicPr>
          <p:nvPr/>
        </p:nvPicPr>
        <p:blipFill>
          <a:blip r:embed="rId13"/>
          <a:stretch>
            <a:fillRect/>
          </a:stretch>
        </p:blipFill>
        <p:spPr>
          <a:xfrm>
            <a:off x="4214976" y="5028649"/>
            <a:ext cx="336568" cy="208578"/>
          </a:xfrm>
          <a:prstGeom prst="rect">
            <a:avLst/>
          </a:prstGeom>
        </p:spPr>
      </p:pic>
      <p:sp>
        <p:nvSpPr>
          <p:cNvPr id="101" name="Google Shape;259;p19">
            <a:extLst>
              <a:ext uri="{FF2B5EF4-FFF2-40B4-BE49-F238E27FC236}">
                <a16:creationId xmlns:a16="http://schemas.microsoft.com/office/drawing/2014/main" id="{6486DA6F-C9F7-434A-BFCA-D77EDF0F128A}"/>
              </a:ext>
            </a:extLst>
          </p:cNvPr>
          <p:cNvSpPr txBox="1"/>
          <p:nvPr/>
        </p:nvSpPr>
        <p:spPr>
          <a:xfrm>
            <a:off x="9990531" y="2988245"/>
            <a:ext cx="2024800" cy="632000"/>
          </a:xfrm>
          <a:prstGeom prst="rect">
            <a:avLst/>
          </a:prstGeom>
          <a:noFill/>
          <a:ln>
            <a:noFill/>
          </a:ln>
        </p:spPr>
        <p:txBody>
          <a:bodyPr spcFirstLastPara="1" wrap="square" lIns="121900" tIns="121900" rIns="121900" bIns="121900" anchor="t" anchorCtr="0">
            <a:noAutofit/>
          </a:bodyPr>
          <a:lstStyle/>
          <a:p>
            <a:pPr algn="ctr"/>
            <a:r>
              <a:rPr lang="en" sz="2000" b="1" dirty="0">
                <a:latin typeface="Roboto"/>
                <a:ea typeface="Roboto"/>
                <a:cs typeface="Roboto"/>
                <a:sym typeface="Roboto"/>
              </a:rPr>
              <a:t>Output: </a:t>
            </a:r>
          </a:p>
          <a:p>
            <a:pPr algn="ctr"/>
            <a:r>
              <a:rPr lang="en" sz="2000" b="1" dirty="0">
                <a:latin typeface="Roboto"/>
                <a:ea typeface="Roboto"/>
                <a:cs typeface="Roboto"/>
                <a:sym typeface="Roboto"/>
              </a:rPr>
              <a:t>Next-Hop</a:t>
            </a:r>
            <a:endParaRPr sz="2000" b="1" i="1" dirty="0">
              <a:latin typeface="Roboto"/>
              <a:ea typeface="Roboto"/>
              <a:cs typeface="Roboto"/>
              <a:sym typeface="Roboto"/>
            </a:endParaRPr>
          </a:p>
        </p:txBody>
      </p:sp>
      <p:cxnSp>
        <p:nvCxnSpPr>
          <p:cNvPr id="28" name="Connector: Curved 27">
            <a:extLst>
              <a:ext uri="{FF2B5EF4-FFF2-40B4-BE49-F238E27FC236}">
                <a16:creationId xmlns:a16="http://schemas.microsoft.com/office/drawing/2014/main" id="{66F44A65-24FB-4523-8879-BB06D90AF62B}"/>
              </a:ext>
            </a:extLst>
          </p:cNvPr>
          <p:cNvCxnSpPr>
            <a:cxnSpLocks/>
            <a:stCxn id="60" idx="0"/>
            <a:endCxn id="72" idx="0"/>
          </p:cNvCxnSpPr>
          <p:nvPr/>
        </p:nvCxnSpPr>
        <p:spPr>
          <a:xfrm rot="16200000" flipH="1">
            <a:off x="6082289" y="-2080959"/>
            <a:ext cx="69451" cy="7819797"/>
          </a:xfrm>
          <a:prstGeom prst="curvedConnector3">
            <a:avLst>
              <a:gd name="adj1" fmla="val -555138"/>
            </a:avLst>
          </a:prstGeom>
          <a:ln w="12700">
            <a:prstDash val="dashDot"/>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E6FE142-BD41-4DD5-9CF9-EC02A4625011}"/>
              </a:ext>
            </a:extLst>
          </p:cNvPr>
          <p:cNvSpPr txBox="1"/>
          <p:nvPr/>
        </p:nvSpPr>
        <p:spPr>
          <a:xfrm>
            <a:off x="5391039" y="1548130"/>
            <a:ext cx="1705797" cy="378446"/>
          </a:xfrm>
          <a:prstGeom prst="rect">
            <a:avLst/>
          </a:prstGeom>
          <a:noFill/>
        </p:spPr>
        <p:txBody>
          <a:bodyPr wrap="square">
            <a:spAutoFit/>
          </a:bodyPr>
          <a:lstStyle/>
          <a:p>
            <a:r>
              <a:rPr lang="en-US" altLang="zh-CN" b="1" dirty="0"/>
              <a:t>Self-Following</a:t>
            </a:r>
            <a:r>
              <a:rPr lang="en-US" altLang="zh-CN" dirty="0"/>
              <a:t> </a:t>
            </a:r>
          </a:p>
        </p:txBody>
      </p:sp>
      <p:sp>
        <p:nvSpPr>
          <p:cNvPr id="34" name="Flowchart: Connector 33">
            <a:extLst>
              <a:ext uri="{FF2B5EF4-FFF2-40B4-BE49-F238E27FC236}">
                <a16:creationId xmlns:a16="http://schemas.microsoft.com/office/drawing/2014/main" id="{92D87A41-B54F-45D0-8B09-A99716257409}"/>
              </a:ext>
            </a:extLst>
          </p:cNvPr>
          <p:cNvSpPr/>
          <p:nvPr/>
        </p:nvSpPr>
        <p:spPr>
          <a:xfrm>
            <a:off x="6015793" y="1307852"/>
            <a:ext cx="202442" cy="19815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98E1697-5DC3-44EC-B8F6-8467E9D7B1DF}"/>
              </a:ext>
            </a:extLst>
          </p:cNvPr>
          <p:cNvPicPr>
            <a:picLocks noChangeAspect="1"/>
          </p:cNvPicPr>
          <p:nvPr/>
        </p:nvPicPr>
        <p:blipFill>
          <a:blip r:embed="rId14"/>
          <a:stretch>
            <a:fillRect/>
          </a:stretch>
        </p:blipFill>
        <p:spPr>
          <a:xfrm>
            <a:off x="6231192" y="1279716"/>
            <a:ext cx="518529" cy="327592"/>
          </a:xfrm>
          <a:prstGeom prst="rect">
            <a:avLst/>
          </a:prstGeom>
        </p:spPr>
      </p:pic>
      <p:pic>
        <p:nvPicPr>
          <p:cNvPr id="74" name="Picture 73">
            <a:extLst>
              <a:ext uri="{FF2B5EF4-FFF2-40B4-BE49-F238E27FC236}">
                <a16:creationId xmlns:a16="http://schemas.microsoft.com/office/drawing/2014/main" id="{A0EFF2E6-3895-49CF-B9B3-7B06030BA8CC}"/>
              </a:ext>
            </a:extLst>
          </p:cNvPr>
          <p:cNvPicPr>
            <a:picLocks noChangeAspect="1"/>
          </p:cNvPicPr>
          <p:nvPr/>
        </p:nvPicPr>
        <p:blipFill>
          <a:blip r:embed="rId15"/>
          <a:stretch>
            <a:fillRect/>
          </a:stretch>
        </p:blipFill>
        <p:spPr>
          <a:xfrm>
            <a:off x="3669494" y="3849991"/>
            <a:ext cx="514264" cy="1824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6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7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0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animBg="1"/>
      <p:bldP spid="246" grpId="0" animBg="1"/>
      <p:bldP spid="253" grpId="0" animBg="1"/>
      <p:bldP spid="254" grpId="0" animBg="1"/>
      <p:bldP spid="256" grpId="0" animBg="1"/>
      <p:bldP spid="259" grpId="0"/>
      <p:bldP spid="260" grpId="0" animBg="1"/>
      <p:bldP spid="261" grpId="0"/>
      <p:bldP spid="262" grpId="0"/>
      <p:bldP spid="264" grpId="0" animBg="1"/>
      <p:bldP spid="270" grpId="0" animBg="1"/>
      <p:bldP spid="271" grpId="0" animBg="1"/>
      <p:bldP spid="272" grpId="0"/>
      <p:bldP spid="274" grpId="0"/>
      <p:bldP spid="276" grpId="0"/>
      <p:bldP spid="277" grpId="0"/>
      <p:bldP spid="281" grpId="0" animBg="1"/>
      <p:bldP spid="282" grpId="0" animBg="1"/>
      <p:bldP spid="287" grpId="0"/>
      <p:bldP spid="60" grpId="0"/>
      <p:bldP spid="72" grpId="0"/>
      <p:bldP spid="248" grpId="0"/>
      <p:bldP spid="80" grpId="0"/>
      <p:bldP spid="101" grpId="0"/>
      <p:bldP spid="109" grpId="0"/>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346B42-31BF-4E56-9284-99DA40785304}"/>
              </a:ext>
            </a:extLst>
          </p:cNvPr>
          <p:cNvSpPr>
            <a:spLocks noGrp="1"/>
          </p:cNvSpPr>
          <p:nvPr>
            <p:ph type="sldNum" idx="12"/>
          </p:nvPr>
        </p:nvSpPr>
        <p:spPr/>
        <p:txBody>
          <a:bodyPr/>
          <a:lstStyle/>
          <a:p>
            <a:fld id="{00000000-1234-1234-1234-123412341234}" type="slidenum">
              <a:rPr lang="en" smtClean="0"/>
              <a:pPr/>
              <a:t>9</a:t>
            </a:fld>
            <a:endParaRPr lang="en"/>
          </a:p>
        </p:txBody>
      </p:sp>
      <p:graphicFrame>
        <p:nvGraphicFramePr>
          <p:cNvPr id="7" name="Table 7">
            <a:extLst>
              <a:ext uri="{FF2B5EF4-FFF2-40B4-BE49-F238E27FC236}">
                <a16:creationId xmlns:a16="http://schemas.microsoft.com/office/drawing/2014/main" id="{979C3199-A8EE-4E89-B680-455437A3CDDA}"/>
              </a:ext>
            </a:extLst>
          </p:cNvPr>
          <p:cNvGraphicFramePr>
            <a:graphicFrameLocks noGrp="1"/>
          </p:cNvGraphicFramePr>
          <p:nvPr>
            <p:extLst>
              <p:ext uri="{D42A27DB-BD31-4B8C-83A1-F6EECF244321}">
                <p14:modId xmlns:p14="http://schemas.microsoft.com/office/powerpoint/2010/main" val="1457576349"/>
              </p:ext>
            </p:extLst>
          </p:nvPr>
        </p:nvGraphicFramePr>
        <p:xfrm>
          <a:off x="189233" y="1244600"/>
          <a:ext cx="11380656" cy="5434972"/>
        </p:xfrm>
        <a:graphic>
          <a:graphicData uri="http://schemas.openxmlformats.org/drawingml/2006/table">
            <a:tbl>
              <a:tblPr firstRow="1" bandRow="1">
                <a:tableStyleId>{EB9631B5-78F2-41C9-869B-9F39066F8104}</a:tableStyleId>
              </a:tblPr>
              <a:tblGrid>
                <a:gridCol w="2199922">
                  <a:extLst>
                    <a:ext uri="{9D8B030D-6E8A-4147-A177-3AD203B41FA5}">
                      <a16:colId xmlns:a16="http://schemas.microsoft.com/office/drawing/2014/main" val="3455818943"/>
                    </a:ext>
                  </a:extLst>
                </a:gridCol>
                <a:gridCol w="2123541">
                  <a:extLst>
                    <a:ext uri="{9D8B030D-6E8A-4147-A177-3AD203B41FA5}">
                      <a16:colId xmlns:a16="http://schemas.microsoft.com/office/drawing/2014/main" val="3152397367"/>
                    </a:ext>
                  </a:extLst>
                </a:gridCol>
                <a:gridCol w="2539170">
                  <a:extLst>
                    <a:ext uri="{9D8B030D-6E8A-4147-A177-3AD203B41FA5}">
                      <a16:colId xmlns:a16="http://schemas.microsoft.com/office/drawing/2014/main" val="1169013253"/>
                    </a:ext>
                  </a:extLst>
                </a:gridCol>
                <a:gridCol w="2224891">
                  <a:extLst>
                    <a:ext uri="{9D8B030D-6E8A-4147-A177-3AD203B41FA5}">
                      <a16:colId xmlns:a16="http://schemas.microsoft.com/office/drawing/2014/main" val="3756005640"/>
                    </a:ext>
                  </a:extLst>
                </a:gridCol>
                <a:gridCol w="2293132">
                  <a:extLst>
                    <a:ext uri="{9D8B030D-6E8A-4147-A177-3AD203B41FA5}">
                      <a16:colId xmlns:a16="http://schemas.microsoft.com/office/drawing/2014/main" val="1301909440"/>
                    </a:ext>
                  </a:extLst>
                </a:gridCol>
              </a:tblGrid>
              <a:tr h="1103474">
                <a:tc>
                  <a:txBody>
                    <a:bodyPr/>
                    <a:lstStyle/>
                    <a:p>
                      <a:pPr algn="ctr"/>
                      <a:r>
                        <a:rPr lang="en-US" sz="2800" dirty="0">
                          <a:solidFill>
                            <a:schemeClr val="accent1"/>
                          </a:solidFill>
                        </a:rPr>
                        <a:t>Methods</a:t>
                      </a:r>
                      <a:endParaRPr lang="en-US" sz="2000" dirty="0">
                        <a:solidFill>
                          <a:schemeClr val="accent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altLang="zh-CN" sz="2400" dirty="0">
                          <a:solidFill>
                            <a:schemeClr val="tx1"/>
                          </a:solidFill>
                        </a:rPr>
                        <a:t>BM25</a:t>
                      </a:r>
                    </a:p>
                    <a:p>
                      <a:pPr algn="ctr"/>
                      <a:r>
                        <a:rPr lang="zh-CN" altLang="en-US" sz="2400" dirty="0">
                          <a:solidFill>
                            <a:schemeClr val="tx1"/>
                          </a:solidFill>
                        </a:rPr>
                        <a:t>（</a:t>
                      </a:r>
                      <a:r>
                        <a:rPr lang="en-US" altLang="zh-CN" sz="2400" dirty="0">
                          <a:solidFill>
                            <a:schemeClr val="tx1"/>
                          </a:solidFill>
                        </a:rPr>
                        <a:t>off-the-shelf</a:t>
                      </a:r>
                      <a:r>
                        <a:rPr lang="zh-CN" altLang="en-US" sz="2400" dirty="0">
                          <a:solidFill>
                            <a:schemeClr val="tx1"/>
                          </a:solidFill>
                        </a:rPr>
                        <a:t>）</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dirty="0">
                          <a:solidFill>
                            <a:schemeClr val="tx1"/>
                          </a:solidFill>
                        </a:rPr>
                        <a:t>DPR</a:t>
                      </a:r>
                    </a:p>
                    <a:p>
                      <a:pPr algn="ctr"/>
                      <a:r>
                        <a:rPr lang="zh-CN" altLang="en-US" sz="2400" dirty="0">
                          <a:solidFill>
                            <a:schemeClr val="tx1"/>
                          </a:solidFill>
                        </a:rPr>
                        <a:t>（</a:t>
                      </a:r>
                      <a:r>
                        <a:rPr lang="en-US" altLang="zh-CN" sz="2400" dirty="0">
                          <a:solidFill>
                            <a:schemeClr val="tx1"/>
                          </a:solidFill>
                        </a:rPr>
                        <a:t>EMNLP 2020</a:t>
                      </a:r>
                      <a:r>
                        <a:rPr lang="zh-CN" altLang="en-US" sz="2400" dirty="0">
                          <a:solidFill>
                            <a:schemeClr val="tx1"/>
                          </a:solidFill>
                        </a:rPr>
                        <a:t>）</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dirty="0" err="1">
                          <a:solidFill>
                            <a:schemeClr val="tx1"/>
                          </a:solidFill>
                        </a:rPr>
                        <a:t>DrKIT</a:t>
                      </a:r>
                      <a:r>
                        <a:rPr lang="en-US" sz="2400" dirty="0">
                          <a:solidFill>
                            <a:schemeClr val="tx1"/>
                          </a:solidFill>
                        </a:rPr>
                        <a:t> </a:t>
                      </a:r>
                    </a:p>
                    <a:p>
                      <a:pPr algn="ctr"/>
                      <a:r>
                        <a:rPr lang="en-US" sz="2400" dirty="0">
                          <a:solidFill>
                            <a:schemeClr val="tx1"/>
                          </a:solidFill>
                        </a:rPr>
                        <a:t>(ICLR 2020)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400" dirty="0" err="1">
                          <a:solidFill>
                            <a:srgbClr val="C00000"/>
                          </a:solidFill>
                        </a:rPr>
                        <a:t>DrFact</a:t>
                      </a:r>
                      <a:r>
                        <a:rPr lang="en-US" sz="2400" dirty="0">
                          <a:solidFill>
                            <a:srgbClr val="C00000"/>
                          </a:solidFill>
                        </a:rPr>
                        <a:t> </a:t>
                      </a:r>
                    </a:p>
                    <a:p>
                      <a:pPr algn="ctr"/>
                      <a:r>
                        <a:rPr lang="en-US" sz="2400" dirty="0">
                          <a:solidFill>
                            <a:srgbClr val="C00000"/>
                          </a:solidFill>
                        </a:rPr>
                        <a:t>(NAACL 2021)</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84331110"/>
                  </a:ext>
                </a:extLst>
              </a:tr>
              <a:tr h="627276">
                <a:tc>
                  <a:txBody>
                    <a:bodyPr/>
                    <a:lstStyle/>
                    <a:p>
                      <a:pPr algn="ctr"/>
                      <a:r>
                        <a:rPr lang="en-US" sz="1800" dirty="0">
                          <a:solidFill>
                            <a:schemeClr val="tx1"/>
                          </a:solidFill>
                        </a:rPr>
                        <a:t>Knowledge Structure</a:t>
                      </a:r>
                    </a:p>
                  </a:txBody>
                  <a:tcPr anchor="ctr">
                    <a:lnR w="12700" cap="flat" cmpd="sng" algn="ctr">
                      <a:solidFill>
                        <a:schemeClr val="tx1"/>
                      </a:solidFill>
                      <a:prstDash val="solid"/>
                      <a:round/>
                      <a:headEnd type="none" w="med" len="med"/>
                      <a:tailEnd type="none" w="med" len="med"/>
                    </a:lnR>
                  </a:tcPr>
                </a:tc>
                <a:tc>
                  <a:txBody>
                    <a:bodyPr/>
                    <a:lstStyle/>
                    <a:p>
                      <a:pPr algn="ctr"/>
                      <a:r>
                        <a:rPr lang="en-US" sz="1800" dirty="0"/>
                        <a:t>A set of documents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A set of documents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Mention-Entity </a:t>
                      </a:r>
                    </a:p>
                    <a:p>
                      <a:pPr algn="ctr"/>
                      <a:r>
                        <a:rPr lang="en-US" sz="1800" dirty="0"/>
                        <a:t>Bipartite Graph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Concept-Fact Hypergraph</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92886162"/>
                  </a:ext>
                </a:extLst>
              </a:tr>
              <a:tr h="659237">
                <a:tc>
                  <a:txBody>
                    <a:bodyPr/>
                    <a:lstStyle/>
                    <a:p>
                      <a:pPr algn="ctr"/>
                      <a:r>
                        <a:rPr lang="en-US" sz="1800" dirty="0">
                          <a:solidFill>
                            <a:schemeClr val="tx1"/>
                          </a:solidFill>
                        </a:rPr>
                        <a:t>Multi-hop Reasoning Formulation</a:t>
                      </a:r>
                    </a:p>
                  </a:txBody>
                  <a:tcPr anchor="ctr">
                    <a:lnR w="12700" cap="flat" cmpd="sng" algn="ctr">
                      <a:solidFill>
                        <a:schemeClr val="tx1"/>
                      </a:solidFill>
                      <a:prstDash val="solid"/>
                      <a:round/>
                      <a:headEnd type="none" w="med" len="med"/>
                      <a:tailEnd type="none" w="med" len="med"/>
                    </a:lnR>
                  </a:tcPr>
                </a:tc>
                <a:tc>
                  <a:txBody>
                    <a:bodyPr/>
                    <a:lstStyle/>
                    <a:p>
                      <a:pPr algn="ctr"/>
                      <a:r>
                        <a:rPr lang="en-US"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Entity-Following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Fact-Following</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41420229"/>
                  </a:ext>
                </a:extLst>
              </a:tr>
              <a:tr h="627276">
                <a:tc>
                  <a:txBody>
                    <a:bodyPr/>
                    <a:lstStyle/>
                    <a:p>
                      <a:pPr algn="ctr"/>
                      <a:r>
                        <a:rPr lang="en-US" sz="1800" dirty="0">
                          <a:solidFill>
                            <a:schemeClr val="tx1"/>
                          </a:solidFill>
                        </a:rPr>
                        <a:t>Index for Dense Retrieval</a:t>
                      </a:r>
                    </a:p>
                  </a:txBody>
                  <a:tcPr anchor="ctr">
                    <a:lnR w="12700" cap="flat" cmpd="sng" algn="ctr">
                      <a:solidFill>
                        <a:schemeClr val="tx1"/>
                      </a:solidFill>
                      <a:prstDash val="solid"/>
                      <a:round/>
                      <a:headEnd type="none" w="med" len="med"/>
                      <a:tailEnd type="none" w="med" len="med"/>
                    </a:lnR>
                  </a:tcPr>
                </a:tc>
                <a:tc>
                  <a:txBody>
                    <a:bodyPr/>
                    <a:lstStyle/>
                    <a:p>
                      <a:pPr algn="ctr"/>
                      <a:r>
                        <a:rPr lang="en-US"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Dense Fact </a:t>
                      </a:r>
                    </a:p>
                    <a:p>
                      <a:pPr algn="ctr"/>
                      <a:r>
                        <a:rPr lang="en-US" sz="1800" dirty="0"/>
                        <a:t>Embeddings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Dense Mention Embedding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Dense Fact Embeddings</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09274689"/>
                  </a:ext>
                </a:extLst>
              </a:tr>
              <a:tr h="1111941">
                <a:tc>
                  <a:txBody>
                    <a:bodyPr/>
                    <a:lstStyle/>
                    <a:p>
                      <a:pPr algn="ctr"/>
                      <a:r>
                        <a:rPr lang="en-US" sz="1800" dirty="0">
                          <a:solidFill>
                            <a:schemeClr val="tx1"/>
                          </a:solidFill>
                        </a:rPr>
                        <a:t>Sparse Retrieval Method</a:t>
                      </a:r>
                    </a:p>
                  </a:txBody>
                  <a:tcPr anchor="ctr">
                    <a:lnR w="12700" cap="flat" cmpd="sng" algn="ctr">
                      <a:solidFill>
                        <a:schemeClr val="tx1"/>
                      </a:solidFill>
                      <a:prstDash val="solid"/>
                      <a:round/>
                      <a:headEnd type="none" w="med" len="med"/>
                      <a:tailEnd type="none" w="med" len="med"/>
                    </a:lnR>
                  </a:tcPr>
                </a:tc>
                <a:tc>
                  <a:txBody>
                    <a:bodyPr/>
                    <a:lstStyle/>
                    <a:p>
                      <a:pPr algn="ctr"/>
                      <a:r>
                        <a:rPr lang="en-US" sz="1800" dirty="0"/>
                        <a:t>TF-IDF based Index+ BM25 Ranking Func.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Entity Cooccurrence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Fact-to-Fact Matrix</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21091037"/>
                  </a:ext>
                </a:extLst>
              </a:tr>
              <a:tr h="627276">
                <a:tc>
                  <a:txBody>
                    <a:bodyPr/>
                    <a:lstStyle/>
                    <a:p>
                      <a:pPr algn="ctr"/>
                      <a:r>
                        <a:rPr lang="en-US" sz="1800" dirty="0">
                          <a:solidFill>
                            <a:schemeClr val="tx1"/>
                          </a:solidFill>
                        </a:rPr>
                        <a:t>Multi-Hop Questions</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highlight>
                            <a:srgbClr val="C0C0C0"/>
                          </a:highlight>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highlight>
                            <a:srgbClr val="C0C0C0"/>
                          </a:highlight>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Aggregating </a:t>
                      </a:r>
                    </a:p>
                    <a:p>
                      <a:pPr algn="ctr"/>
                      <a:r>
                        <a:rPr lang="en-US" sz="1800" dirty="0"/>
                        <a:t>Multiple Models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A single model </a:t>
                      </a:r>
                    </a:p>
                    <a:p>
                      <a:pPr algn="ctr"/>
                      <a:r>
                        <a:rPr lang="en-US" sz="1800" dirty="0">
                          <a:solidFill>
                            <a:srgbClr val="C00000"/>
                          </a:solidFill>
                        </a:rPr>
                        <a:t>w/ Self-Following</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07363714"/>
                  </a:ext>
                </a:extLst>
              </a:tr>
              <a:tr h="627276">
                <a:tc>
                  <a:txBody>
                    <a:bodyPr/>
                    <a:lstStyle/>
                    <a:p>
                      <a:pPr algn="ctr"/>
                      <a:r>
                        <a:rPr lang="en-US" sz="1800" dirty="0">
                          <a:solidFill>
                            <a:schemeClr val="tx1"/>
                          </a:solidFill>
                        </a:rPr>
                        <a:t>Intermediate Supervision</a:t>
                      </a:r>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highlight>
                            <a:srgbClr val="C0C0C0"/>
                          </a:highlight>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highlight>
                            <a:srgbClr val="C0C0C0"/>
                          </a:highlight>
                        </a:rPr>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t>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800" dirty="0">
                          <a:solidFill>
                            <a:srgbClr val="C00000"/>
                          </a:solidFill>
                        </a:rPr>
                        <a:t>Distant Supervision</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61198906"/>
                  </a:ext>
                </a:extLst>
              </a:tr>
            </a:tbl>
          </a:graphicData>
        </a:graphic>
      </p:graphicFrame>
      <p:sp>
        <p:nvSpPr>
          <p:cNvPr id="9" name="Google Shape;247;p19">
            <a:extLst>
              <a:ext uri="{FF2B5EF4-FFF2-40B4-BE49-F238E27FC236}">
                <a16:creationId xmlns:a16="http://schemas.microsoft.com/office/drawing/2014/main" id="{39A6EC65-E3DE-495D-92A4-4A7F62C36BF3}"/>
              </a:ext>
            </a:extLst>
          </p:cNvPr>
          <p:cNvSpPr txBox="1">
            <a:spLocks noGrp="1"/>
          </p:cNvSpPr>
          <p:nvPr>
            <p:ph type="title"/>
          </p:nvPr>
        </p:nvSpPr>
        <p:spPr>
          <a:xfrm>
            <a:off x="89814" y="113763"/>
            <a:ext cx="12054400" cy="763600"/>
          </a:xfrm>
          <a:prstGeom prst="rect">
            <a:avLst/>
          </a:prstGeom>
          <a:ln>
            <a:noFill/>
          </a:ln>
        </p:spPr>
        <p:txBody>
          <a:bodyPr spcFirstLastPara="1" vert="horz" wrap="square" lIns="121900" tIns="121900" rIns="121900" bIns="121900" rtlCol="0" anchor="t" anchorCtr="0">
            <a:noAutofit/>
          </a:bodyPr>
          <a:lstStyle/>
          <a:p>
            <a:r>
              <a:rPr lang="en" sz="4000" b="1" dirty="0">
                <a:solidFill>
                  <a:srgbClr val="C00000"/>
                </a:solidFill>
              </a:rPr>
              <a:t>Comparisions with baseline methods.</a:t>
            </a:r>
            <a:endParaRPr sz="2800" dirty="0">
              <a:solidFill>
                <a:srgbClr val="C00000"/>
              </a:solidFill>
            </a:endParaRPr>
          </a:p>
        </p:txBody>
      </p:sp>
    </p:spTree>
    <p:extLst>
      <p:ext uri="{BB962C8B-B14F-4D97-AF65-F5344CB8AC3E}">
        <p14:creationId xmlns:p14="http://schemas.microsoft.com/office/powerpoint/2010/main" val="3197920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2348</Words>
  <Application>Microsoft Office PowerPoint</Application>
  <PresentationFormat>Widescreen</PresentationFormat>
  <Paragraphs>320</Paragraphs>
  <Slides>13</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Agency FB</vt:lpstr>
      <vt:lpstr>Angsana New</vt:lpstr>
      <vt:lpstr>Arial</vt:lpstr>
      <vt:lpstr>Arial Nova</vt:lpstr>
      <vt:lpstr>Calibri</vt:lpstr>
      <vt:lpstr>Calibri Light</vt:lpstr>
      <vt:lpstr>Cambria Math</vt:lpstr>
      <vt:lpstr>Comic Sans MS</vt:lpstr>
      <vt:lpstr>Courier New</vt:lpstr>
      <vt:lpstr>Narkisim</vt:lpstr>
      <vt:lpstr>Nyala</vt:lpstr>
      <vt:lpstr>Roboto</vt:lpstr>
      <vt:lpstr>Sitka Text</vt:lpstr>
      <vt:lpstr>Office Theme</vt:lpstr>
      <vt:lpstr>Differentiable Open-Ended Commonsense Reasoning</vt:lpstr>
      <vt:lpstr>Common-Sense Reasoning (CSR)</vt:lpstr>
      <vt:lpstr>Is multiple-choice QA realistic? </vt:lpstr>
      <vt:lpstr>Our Proposal: Open-Ended Commonsense Reasoning</vt:lpstr>
      <vt:lpstr>Why is OpenCSR challenging?</vt:lpstr>
      <vt:lpstr>Notations for DrFact</vt:lpstr>
      <vt:lpstr>Overall Workflow of DrFact</vt:lpstr>
      <vt:lpstr>DrFact: Differentiable Fact-Following Operation</vt:lpstr>
      <vt:lpstr>Comparisions with baseline methods.</vt:lpstr>
      <vt:lpstr>Evaluation Setup</vt:lpstr>
      <vt:lpstr>Main Experimental Results</vt:lpstr>
      <vt:lpstr>Experimental Results</vt:lpstr>
      <vt:lpstr>Findings and Take-Home Messages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 Yuchen Lin</dc:creator>
  <cp:lastModifiedBy>Bill Yuchen Lin</cp:lastModifiedBy>
  <cp:revision>443</cp:revision>
  <dcterms:created xsi:type="dcterms:W3CDTF">2020-11-06T03:09:18Z</dcterms:created>
  <dcterms:modified xsi:type="dcterms:W3CDTF">2021-05-12T02:08:02Z</dcterms:modified>
</cp:coreProperties>
</file>